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9"/>
  </p:notesMasterIdLst>
  <p:sldIdLst>
    <p:sldId id="281" r:id="rId2"/>
    <p:sldId id="283" r:id="rId3"/>
    <p:sldId id="278" r:id="rId4"/>
    <p:sldId id="282" r:id="rId5"/>
    <p:sldId id="284"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7" r:id="rId22"/>
    <p:sldId id="272" r:id="rId23"/>
    <p:sldId id="273" r:id="rId24"/>
    <p:sldId id="274" r:id="rId25"/>
    <p:sldId id="275" r:id="rId26"/>
    <p:sldId id="276" r:id="rId27"/>
    <p:sldId id="2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4226C-66BB-421A-BF0F-2BFF93BD3A2D}" type="datetimeFigureOut">
              <a:rPr lang="en-IN" smtClean="0"/>
              <a:t>11-06-2025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FD0726-B052-4D33-A435-DA5D743D2F02}" type="slidenum">
              <a:rPr lang="en-IN" smtClean="0"/>
              <a:t>‹#›</a:t>
            </a:fld>
            <a:endParaRPr lang="en-IN"/>
          </a:p>
        </p:txBody>
      </p:sp>
    </p:spTree>
    <p:extLst>
      <p:ext uri="{BB962C8B-B14F-4D97-AF65-F5344CB8AC3E}">
        <p14:creationId xmlns:p14="http://schemas.microsoft.com/office/powerpoint/2010/main" val="3467855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A34D5D5-599E-4661-BDBD-C1B5A6959A77}" type="datetime1">
              <a:rPr lang="en-IN" smtClean="0"/>
              <a:t>11-06-2025</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2ECBF855-0A9E-402E-9E62-163ADEC8AC5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9856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C1EB9A-525A-4405-8842-56621B46F95F}" type="datetime1">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39097511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1EB9A-525A-4405-8842-56621B46F95F}" type="datetime1">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CBF855-0A9E-402E-9E62-163ADEC8AC5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31322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1EB9A-525A-4405-8842-56621B46F95F}" type="datetime1">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CBF855-0A9E-402E-9E62-163ADEC8AC5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10626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1EB9A-525A-4405-8842-56621B46F95F}" type="datetime1">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17339649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1EB9A-525A-4405-8842-56621B46F95F}" type="datetime1">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CBF855-0A9E-402E-9E62-163ADEC8AC5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502572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C1EB9A-525A-4405-8842-56621B46F95F}" type="datetime1">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CBF855-0A9E-402E-9E62-163ADEC8AC5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020991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4AEC4-B00B-4AC9-8BB5-F0341CFB803B}" type="datetime1">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CBF855-0A9E-402E-9E62-163ADEC8AC5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398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BF6986-DE61-4091-873E-2660E9159477}" type="datetime1">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CBF855-0A9E-402E-9E62-163ADEC8AC5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2318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34B28A-BCEF-4CE2-89AC-A320156F64F0}" type="datetime1">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73250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2B02CD-F127-4C7A-8114-F4BEBDD51681}" type="datetime1">
              <a:rPr lang="en-IN" smtClean="0"/>
              <a:t>11-06-2025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CBF855-0A9E-402E-9E62-163ADEC8AC5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1642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35B032-4186-4BBE-AA12-930F5AFDF052}" type="datetime1">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2373187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6262A5E-0765-48C5-AC32-59D9F0851DD8}" type="datetime1">
              <a:rPr lang="en-IN" smtClean="0"/>
              <a:t>11-06-2025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CBF855-0A9E-402E-9E62-163ADEC8AC5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479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89CEDC-0BFD-4F8A-A72A-54D54688E8A3}" type="datetime1">
              <a:rPr lang="en-IN" smtClean="0"/>
              <a:t>11-06-2025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CBF855-0A9E-402E-9E62-163ADEC8AC5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7305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F0BA29-4C04-4EDC-8C2C-F40A4F4BF0AB}" type="datetime1">
              <a:rPr lang="en-IN" smtClean="0"/>
              <a:t>11-06-2025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3662089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666D78-4A8B-4797-92AB-B48690E72B16}" type="datetime1">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CBF855-0A9E-402E-9E62-163ADEC8AC5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310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939E86-1515-430C-9B1E-CB0D5CF52372}" type="datetime1">
              <a:rPr lang="en-IN" smtClean="0"/>
              <a:t>11-06-2025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CBF855-0A9E-402E-9E62-163ADEC8AC5E}" type="slidenum">
              <a:rPr lang="en-IN" smtClean="0"/>
              <a:t>‹#›</a:t>
            </a:fld>
            <a:endParaRPr lang="en-IN"/>
          </a:p>
        </p:txBody>
      </p:sp>
    </p:spTree>
    <p:extLst>
      <p:ext uri="{BB962C8B-B14F-4D97-AF65-F5344CB8AC3E}">
        <p14:creationId xmlns:p14="http://schemas.microsoft.com/office/powerpoint/2010/main" val="1624898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DC1EB9A-525A-4405-8842-56621B46F95F}" type="datetime1">
              <a:rPr lang="en-IN" smtClean="0"/>
              <a:t>11-06-2025</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ECBF855-0A9E-402E-9E62-163ADEC8AC5E}" type="slidenum">
              <a:rPr lang="en-IN" smtClean="0"/>
              <a:t>‹#›</a:t>
            </a:fld>
            <a:endParaRPr lang="en-IN"/>
          </a:p>
        </p:txBody>
      </p:sp>
    </p:spTree>
    <p:extLst>
      <p:ext uri="{BB962C8B-B14F-4D97-AF65-F5344CB8AC3E}">
        <p14:creationId xmlns:p14="http://schemas.microsoft.com/office/powerpoint/2010/main" val="54888435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540A3-0837-75BE-A0AE-A58494EC3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4C648-BFF8-8289-4740-D893B989E248}"/>
              </a:ext>
            </a:extLst>
          </p:cNvPr>
          <p:cNvSpPr>
            <a:spLocks noGrp="1"/>
          </p:cNvSpPr>
          <p:nvPr>
            <p:ph type="ctrTitle"/>
          </p:nvPr>
        </p:nvSpPr>
        <p:spPr/>
        <p:txBody>
          <a:bodyPr/>
          <a:lstStyle/>
          <a:p>
            <a:r>
              <a:rPr lang="en-US" b="1" dirty="0"/>
              <a:t>Video Subtitle Generator</a:t>
            </a:r>
            <a:endParaRPr lang="en-IN" dirty="0"/>
          </a:p>
        </p:txBody>
      </p:sp>
      <p:sp>
        <p:nvSpPr>
          <p:cNvPr id="3" name="Subtitle 2">
            <a:extLst>
              <a:ext uri="{FF2B5EF4-FFF2-40B4-BE49-F238E27FC236}">
                <a16:creationId xmlns:a16="http://schemas.microsoft.com/office/drawing/2014/main" id="{67A8CDDF-F535-2291-A92D-C3C4007FFD76}"/>
              </a:ext>
            </a:extLst>
          </p:cNvPr>
          <p:cNvSpPr>
            <a:spLocks noGrp="1"/>
          </p:cNvSpPr>
          <p:nvPr>
            <p:ph type="subTitle" idx="1"/>
          </p:nvPr>
        </p:nvSpPr>
        <p:spPr>
          <a:xfrm>
            <a:off x="2692398" y="3746085"/>
            <a:ext cx="6815669" cy="1320802"/>
          </a:xfrm>
        </p:spPr>
        <p:txBody>
          <a:bodyPr>
            <a:normAutofit/>
          </a:bodyPr>
          <a:lstStyle/>
          <a:p>
            <a:r>
              <a:rPr lang="en-US" sz="2800" b="1" dirty="0"/>
              <a:t>Web Application Demo</a:t>
            </a:r>
          </a:p>
          <a:p>
            <a:r>
              <a:rPr lang="en-US" sz="2000" b="1" dirty="0"/>
              <a:t>Team – Bit By Bit</a:t>
            </a:r>
            <a:endParaRPr lang="en-IN" sz="2000" b="1" dirty="0"/>
          </a:p>
        </p:txBody>
      </p:sp>
      <p:sp>
        <p:nvSpPr>
          <p:cNvPr id="4" name="Slide Number Placeholder 3">
            <a:extLst>
              <a:ext uri="{FF2B5EF4-FFF2-40B4-BE49-F238E27FC236}">
                <a16:creationId xmlns:a16="http://schemas.microsoft.com/office/drawing/2014/main" id="{7C7CC979-830B-48EA-8D3F-2AA53BF10E9F}"/>
              </a:ext>
            </a:extLst>
          </p:cNvPr>
          <p:cNvSpPr>
            <a:spLocks noGrp="1"/>
          </p:cNvSpPr>
          <p:nvPr>
            <p:ph type="sldNum" sz="quarter" idx="12"/>
          </p:nvPr>
        </p:nvSpPr>
        <p:spPr/>
        <p:txBody>
          <a:bodyPr/>
          <a:lstStyle/>
          <a:p>
            <a:fld id="{2ECBF855-0A9E-402E-9E62-163ADEC8AC5E}" type="slidenum">
              <a:rPr lang="en-IN" smtClean="0"/>
              <a:t>1</a:t>
            </a:fld>
            <a:endParaRPr lang="en-IN"/>
          </a:p>
        </p:txBody>
      </p:sp>
    </p:spTree>
    <p:extLst>
      <p:ext uri="{BB962C8B-B14F-4D97-AF65-F5344CB8AC3E}">
        <p14:creationId xmlns:p14="http://schemas.microsoft.com/office/powerpoint/2010/main" val="2587566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5EB4B-83DC-0330-03CE-E0D2A9D80B81}"/>
              </a:ext>
            </a:extLst>
          </p:cNvPr>
          <p:cNvPicPr>
            <a:picLocks noChangeAspect="1"/>
          </p:cNvPicPr>
          <p:nvPr/>
        </p:nvPicPr>
        <p:blipFill>
          <a:blip r:embed="rId2"/>
          <a:stretch>
            <a:fillRect/>
          </a:stretch>
        </p:blipFill>
        <p:spPr>
          <a:xfrm>
            <a:off x="1227196" y="3045759"/>
            <a:ext cx="9737608" cy="2875490"/>
          </a:xfrm>
          <a:prstGeom prst="rect">
            <a:avLst/>
          </a:prstGeom>
        </p:spPr>
      </p:pic>
      <p:sp>
        <p:nvSpPr>
          <p:cNvPr id="4" name="TextBox 3">
            <a:extLst>
              <a:ext uri="{FF2B5EF4-FFF2-40B4-BE49-F238E27FC236}">
                <a16:creationId xmlns:a16="http://schemas.microsoft.com/office/drawing/2014/main" id="{A0AC43E1-9456-67FF-D2D5-9404904816BE}"/>
              </a:ext>
            </a:extLst>
          </p:cNvPr>
          <p:cNvSpPr txBox="1"/>
          <p:nvPr/>
        </p:nvSpPr>
        <p:spPr>
          <a:xfrm>
            <a:off x="973394" y="688258"/>
            <a:ext cx="9822425" cy="2031325"/>
          </a:xfrm>
          <a:prstGeom prst="rect">
            <a:avLst/>
          </a:prstGeom>
          <a:noFill/>
        </p:spPr>
        <p:txBody>
          <a:bodyPr wrap="square" rtlCol="0">
            <a:spAutoFit/>
          </a:bodyPr>
          <a:lstStyle/>
          <a:p>
            <a:r>
              <a:rPr lang="en-IN" b="1" dirty="0"/>
              <a:t>Transcription Tool/mode </a:t>
            </a:r>
            <a:r>
              <a:rPr lang="en-IN" dirty="0"/>
              <a:t>– </a:t>
            </a:r>
          </a:p>
          <a:p>
            <a:pPr marL="285750" indent="-285750">
              <a:buFont typeface="Arial" panose="020B0604020202020204" pitchFamily="34" charset="0"/>
              <a:buChar char="•"/>
            </a:pPr>
            <a:r>
              <a:rPr lang="en-IN" b="1" dirty="0"/>
              <a:t>Auto</a:t>
            </a:r>
            <a:r>
              <a:rPr lang="en-IN" dirty="0"/>
              <a:t> mode uses AWS Transcribe as primary tool to create subtitle with all required features, whereas </a:t>
            </a:r>
            <a:r>
              <a:rPr lang="en-IN" dirty="0" err="1"/>
              <a:t>Openai</a:t>
            </a:r>
            <a:r>
              <a:rPr lang="en-IN" dirty="0"/>
              <a:t>-whisper is used as fallback mechanism to create subtitle with limited features if due to some reason AWS Transcribe is not available.</a:t>
            </a:r>
          </a:p>
          <a:p>
            <a:pPr marL="285750" indent="-285750">
              <a:buFont typeface="Arial" panose="020B0604020202020204" pitchFamily="34" charset="0"/>
              <a:buChar char="•"/>
            </a:pPr>
            <a:r>
              <a:rPr lang="en-IN" b="1" dirty="0"/>
              <a:t>AWS Transcribe</a:t>
            </a:r>
            <a:r>
              <a:rPr lang="en-IN" dirty="0"/>
              <a:t> is the primary tool to create subtitle with all required features. </a:t>
            </a:r>
          </a:p>
          <a:p>
            <a:pPr marL="285750" indent="-285750">
              <a:buFont typeface="Arial" panose="020B0604020202020204" pitchFamily="34" charset="0"/>
              <a:buChar char="•"/>
            </a:pPr>
            <a:r>
              <a:rPr lang="en-IN" b="1" dirty="0" err="1"/>
              <a:t>Openai</a:t>
            </a:r>
            <a:r>
              <a:rPr lang="en-IN" b="1" dirty="0"/>
              <a:t>-whisper</a:t>
            </a:r>
            <a:r>
              <a:rPr lang="en-IN" dirty="0"/>
              <a:t> creates subtitle with limited features. </a:t>
            </a:r>
          </a:p>
          <a:p>
            <a:pPr marL="285750" indent="-285750">
              <a:buFont typeface="Arial" panose="020B0604020202020204" pitchFamily="34" charset="0"/>
              <a:buChar char="•"/>
            </a:pPr>
            <a:endParaRPr lang="en-IN" dirty="0"/>
          </a:p>
        </p:txBody>
      </p:sp>
      <p:sp>
        <p:nvSpPr>
          <p:cNvPr id="2" name="Slide Number Placeholder 1">
            <a:extLst>
              <a:ext uri="{FF2B5EF4-FFF2-40B4-BE49-F238E27FC236}">
                <a16:creationId xmlns:a16="http://schemas.microsoft.com/office/drawing/2014/main" id="{EBB25EA7-C917-4268-C719-7FD4A0982151}"/>
              </a:ext>
            </a:extLst>
          </p:cNvPr>
          <p:cNvSpPr>
            <a:spLocks noGrp="1"/>
          </p:cNvSpPr>
          <p:nvPr>
            <p:ph type="sldNum" sz="quarter" idx="12"/>
          </p:nvPr>
        </p:nvSpPr>
        <p:spPr/>
        <p:txBody>
          <a:bodyPr/>
          <a:lstStyle/>
          <a:p>
            <a:fld id="{2ECBF855-0A9E-402E-9E62-163ADEC8AC5E}" type="slidenum">
              <a:rPr lang="en-IN" smtClean="0"/>
              <a:t>10</a:t>
            </a:fld>
            <a:endParaRPr lang="en-IN"/>
          </a:p>
        </p:txBody>
      </p:sp>
    </p:spTree>
    <p:extLst>
      <p:ext uri="{BB962C8B-B14F-4D97-AF65-F5344CB8AC3E}">
        <p14:creationId xmlns:p14="http://schemas.microsoft.com/office/powerpoint/2010/main" val="216581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854A21-330F-1469-951B-C98BF6ACAE54}"/>
              </a:ext>
            </a:extLst>
          </p:cNvPr>
          <p:cNvPicPr>
            <a:picLocks noChangeAspect="1"/>
          </p:cNvPicPr>
          <p:nvPr/>
        </p:nvPicPr>
        <p:blipFill>
          <a:blip r:embed="rId2"/>
          <a:stretch>
            <a:fillRect/>
          </a:stretch>
        </p:blipFill>
        <p:spPr>
          <a:xfrm>
            <a:off x="4255610" y="4569120"/>
            <a:ext cx="3680779" cy="1318374"/>
          </a:xfrm>
          <a:prstGeom prst="rect">
            <a:avLst/>
          </a:prstGeom>
        </p:spPr>
      </p:pic>
      <p:sp>
        <p:nvSpPr>
          <p:cNvPr id="4" name="TextBox 3">
            <a:extLst>
              <a:ext uri="{FF2B5EF4-FFF2-40B4-BE49-F238E27FC236}">
                <a16:creationId xmlns:a16="http://schemas.microsoft.com/office/drawing/2014/main" id="{DF026368-1B04-4BB5-9AF8-053B4529EB25}"/>
              </a:ext>
            </a:extLst>
          </p:cNvPr>
          <p:cNvSpPr txBox="1"/>
          <p:nvPr/>
        </p:nvSpPr>
        <p:spPr>
          <a:xfrm>
            <a:off x="1848997" y="855407"/>
            <a:ext cx="8504904" cy="3416320"/>
          </a:xfrm>
          <a:prstGeom prst="rect">
            <a:avLst/>
          </a:prstGeom>
          <a:noFill/>
        </p:spPr>
        <p:txBody>
          <a:bodyPr wrap="square" rtlCol="0">
            <a:spAutoFit/>
          </a:bodyPr>
          <a:lstStyle/>
          <a:p>
            <a:pPr marL="285750" indent="-285750">
              <a:buFont typeface="Wingdings" panose="05000000000000000000" pitchFamily="2" charset="2"/>
              <a:buChar char="Ø"/>
            </a:pPr>
            <a:r>
              <a:rPr lang="en-IN" b="1" dirty="0"/>
              <a:t>Speaker </a:t>
            </a:r>
            <a:r>
              <a:rPr lang="en-IN" b="1" dirty="0" err="1"/>
              <a:t>Diarization</a:t>
            </a:r>
            <a:r>
              <a:rPr lang="en-IN" b="1" dirty="0"/>
              <a:t> </a:t>
            </a:r>
            <a:r>
              <a:rPr lang="en-IN" dirty="0"/>
              <a:t>– In a multi-speaker scenario, whenever there is a speaker change, the dialogue in the subtitle is prepended with double hyphens to denote speaker change.</a:t>
            </a:r>
          </a:p>
          <a:p>
            <a:pPr marL="285750" indent="-285750">
              <a:buFont typeface="Wingdings" panose="05000000000000000000" pitchFamily="2" charset="2"/>
              <a:buChar char="Ø"/>
            </a:pPr>
            <a:r>
              <a:rPr lang="en-IN" b="1" dirty="0"/>
              <a:t>Grammar Correction </a:t>
            </a:r>
            <a:r>
              <a:rPr lang="en-IN" dirty="0"/>
              <a:t>– It provides grammar and spelling correction along with language sanctity.</a:t>
            </a:r>
          </a:p>
          <a:p>
            <a:pPr marL="285750" indent="-285750">
              <a:buFont typeface="Wingdings" panose="05000000000000000000" pitchFamily="2" charset="2"/>
              <a:buChar char="Ø"/>
            </a:pPr>
            <a:r>
              <a:rPr lang="en-IN" b="1" dirty="0"/>
              <a:t>Text Detection in Video and Reposition Subtitle </a:t>
            </a:r>
            <a:r>
              <a:rPr lang="en-IN" dirty="0"/>
              <a:t>– It analyses the input video frame by frame and detects if any text is there in the video. If there is a text detected which is getting overlayed by the subtitle, the subtitle is repositioned to avoid overlaying the text in video. Default position of the subtitle is bottom centre. If there is text in video at the bottom, the subtitle gets repositioned to the top. If there are texts in video both at top and bottom, the subtitle is repositioned at the bottom, but above the text in video.</a:t>
            </a:r>
          </a:p>
        </p:txBody>
      </p:sp>
      <p:sp>
        <p:nvSpPr>
          <p:cNvPr id="2" name="Slide Number Placeholder 1">
            <a:extLst>
              <a:ext uri="{FF2B5EF4-FFF2-40B4-BE49-F238E27FC236}">
                <a16:creationId xmlns:a16="http://schemas.microsoft.com/office/drawing/2014/main" id="{2376D1E2-0172-CA0D-22F3-030F1760C369}"/>
              </a:ext>
            </a:extLst>
          </p:cNvPr>
          <p:cNvSpPr>
            <a:spLocks noGrp="1"/>
          </p:cNvSpPr>
          <p:nvPr>
            <p:ph type="sldNum" sz="quarter" idx="12"/>
          </p:nvPr>
        </p:nvSpPr>
        <p:spPr/>
        <p:txBody>
          <a:bodyPr/>
          <a:lstStyle/>
          <a:p>
            <a:fld id="{2ECBF855-0A9E-402E-9E62-163ADEC8AC5E}" type="slidenum">
              <a:rPr lang="en-IN" smtClean="0"/>
              <a:t>11</a:t>
            </a:fld>
            <a:endParaRPr lang="en-IN"/>
          </a:p>
        </p:txBody>
      </p:sp>
    </p:spTree>
    <p:extLst>
      <p:ext uri="{BB962C8B-B14F-4D97-AF65-F5344CB8AC3E}">
        <p14:creationId xmlns:p14="http://schemas.microsoft.com/office/powerpoint/2010/main" val="115026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FFE58E-480E-5CF5-078B-B339861AF01E}"/>
              </a:ext>
            </a:extLst>
          </p:cNvPr>
          <p:cNvPicPr>
            <a:picLocks noChangeAspect="1"/>
          </p:cNvPicPr>
          <p:nvPr/>
        </p:nvPicPr>
        <p:blipFill>
          <a:blip r:embed="rId2"/>
          <a:stretch>
            <a:fillRect/>
          </a:stretch>
        </p:blipFill>
        <p:spPr>
          <a:xfrm>
            <a:off x="1992273" y="1968908"/>
            <a:ext cx="7715839" cy="3580019"/>
          </a:xfrm>
          <a:prstGeom prst="rect">
            <a:avLst/>
          </a:prstGeom>
        </p:spPr>
      </p:pic>
      <p:sp>
        <p:nvSpPr>
          <p:cNvPr id="4" name="TextBox 3">
            <a:extLst>
              <a:ext uri="{FF2B5EF4-FFF2-40B4-BE49-F238E27FC236}">
                <a16:creationId xmlns:a16="http://schemas.microsoft.com/office/drawing/2014/main" id="{C8BC1A83-5B5F-4D66-3FD4-33E7300FAA32}"/>
              </a:ext>
            </a:extLst>
          </p:cNvPr>
          <p:cNvSpPr txBox="1"/>
          <p:nvPr/>
        </p:nvSpPr>
        <p:spPr>
          <a:xfrm>
            <a:off x="1342103" y="757082"/>
            <a:ext cx="9507793" cy="923330"/>
          </a:xfrm>
          <a:prstGeom prst="rect">
            <a:avLst/>
          </a:prstGeom>
          <a:noFill/>
        </p:spPr>
        <p:txBody>
          <a:bodyPr wrap="square" rtlCol="0">
            <a:spAutoFit/>
          </a:bodyPr>
          <a:lstStyle/>
          <a:p>
            <a:r>
              <a:rPr lang="en-IN" b="1" dirty="0"/>
              <a:t>Target Language </a:t>
            </a:r>
            <a:r>
              <a:rPr lang="en-IN" dirty="0"/>
              <a:t>is the subtitle language. The default selection is “No Translation” which means the subtitle will be of the same language as the input video.</a:t>
            </a:r>
          </a:p>
          <a:p>
            <a:r>
              <a:rPr lang="en-IN" dirty="0"/>
              <a:t>Subtitles can be generated in a number of other languages like Bengali, Hindi, French, German etc.</a:t>
            </a:r>
          </a:p>
        </p:txBody>
      </p:sp>
      <p:sp>
        <p:nvSpPr>
          <p:cNvPr id="2" name="Slide Number Placeholder 1">
            <a:extLst>
              <a:ext uri="{FF2B5EF4-FFF2-40B4-BE49-F238E27FC236}">
                <a16:creationId xmlns:a16="http://schemas.microsoft.com/office/drawing/2014/main" id="{319487D6-5AB3-9DBB-7C6F-EAB946486DE4}"/>
              </a:ext>
            </a:extLst>
          </p:cNvPr>
          <p:cNvSpPr>
            <a:spLocks noGrp="1"/>
          </p:cNvSpPr>
          <p:nvPr>
            <p:ph type="sldNum" sz="quarter" idx="12"/>
          </p:nvPr>
        </p:nvSpPr>
        <p:spPr/>
        <p:txBody>
          <a:bodyPr/>
          <a:lstStyle/>
          <a:p>
            <a:fld id="{2ECBF855-0A9E-402E-9E62-163ADEC8AC5E}" type="slidenum">
              <a:rPr lang="en-IN" smtClean="0"/>
              <a:t>12</a:t>
            </a:fld>
            <a:endParaRPr lang="en-IN"/>
          </a:p>
        </p:txBody>
      </p:sp>
    </p:spTree>
    <p:extLst>
      <p:ext uri="{BB962C8B-B14F-4D97-AF65-F5344CB8AC3E}">
        <p14:creationId xmlns:p14="http://schemas.microsoft.com/office/powerpoint/2010/main" val="147923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CF314-B331-8CEF-FFC0-CD90DAE828B8}"/>
              </a:ext>
            </a:extLst>
          </p:cNvPr>
          <p:cNvPicPr>
            <a:picLocks noChangeAspect="1"/>
          </p:cNvPicPr>
          <p:nvPr/>
        </p:nvPicPr>
        <p:blipFill>
          <a:blip r:embed="rId2"/>
          <a:stretch>
            <a:fillRect/>
          </a:stretch>
        </p:blipFill>
        <p:spPr>
          <a:xfrm>
            <a:off x="2053105" y="1414881"/>
            <a:ext cx="8085789" cy="4730690"/>
          </a:xfrm>
          <a:prstGeom prst="rect">
            <a:avLst/>
          </a:prstGeom>
        </p:spPr>
      </p:pic>
      <p:sp>
        <p:nvSpPr>
          <p:cNvPr id="4" name="TextBox 3">
            <a:extLst>
              <a:ext uri="{FF2B5EF4-FFF2-40B4-BE49-F238E27FC236}">
                <a16:creationId xmlns:a16="http://schemas.microsoft.com/office/drawing/2014/main" id="{12B03589-FD8F-D432-6BAB-CDB1AD74A884}"/>
              </a:ext>
            </a:extLst>
          </p:cNvPr>
          <p:cNvSpPr txBox="1"/>
          <p:nvPr/>
        </p:nvSpPr>
        <p:spPr>
          <a:xfrm>
            <a:off x="2053105" y="791087"/>
            <a:ext cx="6215824" cy="369332"/>
          </a:xfrm>
          <a:prstGeom prst="rect">
            <a:avLst/>
          </a:prstGeom>
          <a:noFill/>
        </p:spPr>
        <p:txBody>
          <a:bodyPr wrap="square" rtlCol="0">
            <a:spAutoFit/>
          </a:bodyPr>
          <a:lstStyle/>
          <a:p>
            <a:r>
              <a:rPr lang="en-IN" b="1" dirty="0"/>
              <a:t>Font styles </a:t>
            </a:r>
            <a:r>
              <a:rPr lang="en-IN" dirty="0"/>
              <a:t>can be customised from various aspects.</a:t>
            </a:r>
          </a:p>
        </p:txBody>
      </p:sp>
      <p:sp>
        <p:nvSpPr>
          <p:cNvPr id="2" name="Slide Number Placeholder 1">
            <a:extLst>
              <a:ext uri="{FF2B5EF4-FFF2-40B4-BE49-F238E27FC236}">
                <a16:creationId xmlns:a16="http://schemas.microsoft.com/office/drawing/2014/main" id="{5755CF7C-7B44-1175-A72A-2EF141958D78}"/>
              </a:ext>
            </a:extLst>
          </p:cNvPr>
          <p:cNvSpPr>
            <a:spLocks noGrp="1"/>
          </p:cNvSpPr>
          <p:nvPr>
            <p:ph type="sldNum" sz="quarter" idx="12"/>
          </p:nvPr>
        </p:nvSpPr>
        <p:spPr/>
        <p:txBody>
          <a:bodyPr/>
          <a:lstStyle/>
          <a:p>
            <a:fld id="{2ECBF855-0A9E-402E-9E62-163ADEC8AC5E}" type="slidenum">
              <a:rPr lang="en-IN" smtClean="0"/>
              <a:t>13</a:t>
            </a:fld>
            <a:endParaRPr lang="en-IN"/>
          </a:p>
        </p:txBody>
      </p:sp>
    </p:spTree>
    <p:extLst>
      <p:ext uri="{BB962C8B-B14F-4D97-AF65-F5344CB8AC3E}">
        <p14:creationId xmlns:p14="http://schemas.microsoft.com/office/powerpoint/2010/main" val="394933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30793-6796-C75B-1BFD-F5CC4F7B21A6}"/>
              </a:ext>
            </a:extLst>
          </p:cNvPr>
          <p:cNvPicPr>
            <a:picLocks noChangeAspect="1"/>
          </p:cNvPicPr>
          <p:nvPr/>
        </p:nvPicPr>
        <p:blipFill>
          <a:blip r:embed="rId2"/>
          <a:stretch>
            <a:fillRect/>
          </a:stretch>
        </p:blipFill>
        <p:spPr>
          <a:xfrm>
            <a:off x="1396175" y="2375051"/>
            <a:ext cx="9078847" cy="2680960"/>
          </a:xfrm>
          <a:prstGeom prst="rect">
            <a:avLst/>
          </a:prstGeom>
        </p:spPr>
      </p:pic>
      <p:sp>
        <p:nvSpPr>
          <p:cNvPr id="4" name="TextBox 3">
            <a:extLst>
              <a:ext uri="{FF2B5EF4-FFF2-40B4-BE49-F238E27FC236}">
                <a16:creationId xmlns:a16="http://schemas.microsoft.com/office/drawing/2014/main" id="{0F61C4B4-59E0-6C6A-6DB2-340D7DD87912}"/>
              </a:ext>
            </a:extLst>
          </p:cNvPr>
          <p:cNvSpPr txBox="1"/>
          <p:nvPr/>
        </p:nvSpPr>
        <p:spPr>
          <a:xfrm>
            <a:off x="1504339" y="983226"/>
            <a:ext cx="5240595" cy="369332"/>
          </a:xfrm>
          <a:prstGeom prst="rect">
            <a:avLst/>
          </a:prstGeom>
          <a:noFill/>
        </p:spPr>
        <p:txBody>
          <a:bodyPr wrap="square" rtlCol="0">
            <a:spAutoFit/>
          </a:bodyPr>
          <a:lstStyle/>
          <a:p>
            <a:r>
              <a:rPr lang="en-IN" b="1" dirty="0"/>
              <a:t>Font names </a:t>
            </a:r>
            <a:r>
              <a:rPr lang="en-IN" dirty="0"/>
              <a:t>can be selected according to one’s choice</a:t>
            </a:r>
          </a:p>
        </p:txBody>
      </p:sp>
      <p:sp>
        <p:nvSpPr>
          <p:cNvPr id="2" name="Slide Number Placeholder 1">
            <a:extLst>
              <a:ext uri="{FF2B5EF4-FFF2-40B4-BE49-F238E27FC236}">
                <a16:creationId xmlns:a16="http://schemas.microsoft.com/office/drawing/2014/main" id="{3E2154E4-4C2A-3A1F-AEF3-042081467304}"/>
              </a:ext>
            </a:extLst>
          </p:cNvPr>
          <p:cNvSpPr>
            <a:spLocks noGrp="1"/>
          </p:cNvSpPr>
          <p:nvPr>
            <p:ph type="sldNum" sz="quarter" idx="12"/>
          </p:nvPr>
        </p:nvSpPr>
        <p:spPr/>
        <p:txBody>
          <a:bodyPr/>
          <a:lstStyle/>
          <a:p>
            <a:fld id="{2ECBF855-0A9E-402E-9E62-163ADEC8AC5E}" type="slidenum">
              <a:rPr lang="en-IN" smtClean="0"/>
              <a:t>14</a:t>
            </a:fld>
            <a:endParaRPr lang="en-IN"/>
          </a:p>
        </p:txBody>
      </p:sp>
    </p:spTree>
    <p:extLst>
      <p:ext uri="{BB962C8B-B14F-4D97-AF65-F5344CB8AC3E}">
        <p14:creationId xmlns:p14="http://schemas.microsoft.com/office/powerpoint/2010/main" val="2884778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B4A362-5444-EEE2-1F85-952407750AC6}"/>
              </a:ext>
            </a:extLst>
          </p:cNvPr>
          <p:cNvPicPr>
            <a:picLocks noChangeAspect="1"/>
          </p:cNvPicPr>
          <p:nvPr/>
        </p:nvPicPr>
        <p:blipFill>
          <a:blip r:embed="rId2"/>
          <a:stretch>
            <a:fillRect/>
          </a:stretch>
        </p:blipFill>
        <p:spPr>
          <a:xfrm>
            <a:off x="3923071" y="1503163"/>
            <a:ext cx="3943293" cy="4314913"/>
          </a:xfrm>
          <a:prstGeom prst="rect">
            <a:avLst/>
          </a:prstGeom>
        </p:spPr>
      </p:pic>
      <p:sp>
        <p:nvSpPr>
          <p:cNvPr id="4" name="TextBox 3">
            <a:extLst>
              <a:ext uri="{FF2B5EF4-FFF2-40B4-BE49-F238E27FC236}">
                <a16:creationId xmlns:a16="http://schemas.microsoft.com/office/drawing/2014/main" id="{4E809B73-DCF7-2156-7245-A101B72AD9F7}"/>
              </a:ext>
            </a:extLst>
          </p:cNvPr>
          <p:cNvSpPr txBox="1"/>
          <p:nvPr/>
        </p:nvSpPr>
        <p:spPr>
          <a:xfrm>
            <a:off x="1700980" y="855258"/>
            <a:ext cx="7777316" cy="369332"/>
          </a:xfrm>
          <a:prstGeom prst="rect">
            <a:avLst/>
          </a:prstGeom>
          <a:noFill/>
        </p:spPr>
        <p:txBody>
          <a:bodyPr wrap="square" rtlCol="0">
            <a:spAutoFit/>
          </a:bodyPr>
          <a:lstStyle/>
          <a:p>
            <a:r>
              <a:rPr lang="en-IN" b="1" dirty="0" err="1"/>
              <a:t>Color</a:t>
            </a:r>
            <a:r>
              <a:rPr lang="en-IN" b="1" dirty="0"/>
              <a:t> picker </a:t>
            </a:r>
            <a:r>
              <a:rPr lang="en-IN" dirty="0"/>
              <a:t>has been provided to select the </a:t>
            </a:r>
            <a:r>
              <a:rPr lang="en-IN" dirty="0" err="1"/>
              <a:t>color</a:t>
            </a:r>
            <a:r>
              <a:rPr lang="en-IN" dirty="0"/>
              <a:t> of one’s choice</a:t>
            </a:r>
          </a:p>
        </p:txBody>
      </p:sp>
      <p:sp>
        <p:nvSpPr>
          <p:cNvPr id="2" name="Slide Number Placeholder 1">
            <a:extLst>
              <a:ext uri="{FF2B5EF4-FFF2-40B4-BE49-F238E27FC236}">
                <a16:creationId xmlns:a16="http://schemas.microsoft.com/office/drawing/2014/main" id="{4A7B470D-F96E-F560-4776-690AE7FAE161}"/>
              </a:ext>
            </a:extLst>
          </p:cNvPr>
          <p:cNvSpPr>
            <a:spLocks noGrp="1"/>
          </p:cNvSpPr>
          <p:nvPr>
            <p:ph type="sldNum" sz="quarter" idx="12"/>
          </p:nvPr>
        </p:nvSpPr>
        <p:spPr/>
        <p:txBody>
          <a:bodyPr/>
          <a:lstStyle/>
          <a:p>
            <a:fld id="{2ECBF855-0A9E-402E-9E62-163ADEC8AC5E}" type="slidenum">
              <a:rPr lang="en-IN" smtClean="0"/>
              <a:t>15</a:t>
            </a:fld>
            <a:endParaRPr lang="en-IN"/>
          </a:p>
        </p:txBody>
      </p:sp>
    </p:spTree>
    <p:extLst>
      <p:ext uri="{BB962C8B-B14F-4D97-AF65-F5344CB8AC3E}">
        <p14:creationId xmlns:p14="http://schemas.microsoft.com/office/powerpoint/2010/main" val="51180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61F2C2-6429-73B3-75C2-538B73DF029A}"/>
              </a:ext>
            </a:extLst>
          </p:cNvPr>
          <p:cNvPicPr>
            <a:picLocks noChangeAspect="1"/>
          </p:cNvPicPr>
          <p:nvPr/>
        </p:nvPicPr>
        <p:blipFill>
          <a:blip r:embed="rId2"/>
          <a:stretch>
            <a:fillRect/>
          </a:stretch>
        </p:blipFill>
        <p:spPr>
          <a:xfrm>
            <a:off x="1719102" y="2058893"/>
            <a:ext cx="8753796" cy="3665044"/>
          </a:xfrm>
          <a:prstGeom prst="rect">
            <a:avLst/>
          </a:prstGeom>
        </p:spPr>
      </p:pic>
      <p:sp>
        <p:nvSpPr>
          <p:cNvPr id="4" name="TextBox 3">
            <a:extLst>
              <a:ext uri="{FF2B5EF4-FFF2-40B4-BE49-F238E27FC236}">
                <a16:creationId xmlns:a16="http://schemas.microsoft.com/office/drawing/2014/main" id="{25D3193D-2657-C29B-6F29-1DB5868BE106}"/>
              </a:ext>
            </a:extLst>
          </p:cNvPr>
          <p:cNvSpPr txBox="1"/>
          <p:nvPr/>
        </p:nvSpPr>
        <p:spPr>
          <a:xfrm>
            <a:off x="1602658" y="786581"/>
            <a:ext cx="8870240" cy="923330"/>
          </a:xfrm>
          <a:prstGeom prst="rect">
            <a:avLst/>
          </a:prstGeom>
          <a:noFill/>
        </p:spPr>
        <p:txBody>
          <a:bodyPr wrap="square" rtlCol="0">
            <a:spAutoFit/>
          </a:bodyPr>
          <a:lstStyle/>
          <a:p>
            <a:r>
              <a:rPr lang="en-IN" dirty="0"/>
              <a:t>Once the </a:t>
            </a:r>
            <a:r>
              <a:rPr lang="en-IN" b="1" dirty="0"/>
              <a:t>Generate Subtitle </a:t>
            </a:r>
            <a:r>
              <a:rPr lang="en-IN" dirty="0"/>
              <a:t>button is clicked, Subtitle generation starts. It may take some time depending upon the size of the video, network speed etc.</a:t>
            </a:r>
          </a:p>
          <a:p>
            <a:r>
              <a:rPr lang="en-IN" dirty="0"/>
              <a:t>A progress indicator is provided to notify the user of the progress of the subtitle generation.</a:t>
            </a:r>
          </a:p>
        </p:txBody>
      </p:sp>
      <p:sp>
        <p:nvSpPr>
          <p:cNvPr id="2" name="Slide Number Placeholder 1">
            <a:extLst>
              <a:ext uri="{FF2B5EF4-FFF2-40B4-BE49-F238E27FC236}">
                <a16:creationId xmlns:a16="http://schemas.microsoft.com/office/drawing/2014/main" id="{409BDBE3-555B-4D25-48C7-60FBF329CF7B}"/>
              </a:ext>
            </a:extLst>
          </p:cNvPr>
          <p:cNvSpPr>
            <a:spLocks noGrp="1"/>
          </p:cNvSpPr>
          <p:nvPr>
            <p:ph type="sldNum" sz="quarter" idx="12"/>
          </p:nvPr>
        </p:nvSpPr>
        <p:spPr/>
        <p:txBody>
          <a:bodyPr/>
          <a:lstStyle/>
          <a:p>
            <a:fld id="{2ECBF855-0A9E-402E-9E62-163ADEC8AC5E}" type="slidenum">
              <a:rPr lang="en-IN" smtClean="0"/>
              <a:t>16</a:t>
            </a:fld>
            <a:endParaRPr lang="en-IN"/>
          </a:p>
        </p:txBody>
      </p:sp>
    </p:spTree>
    <p:extLst>
      <p:ext uri="{BB962C8B-B14F-4D97-AF65-F5344CB8AC3E}">
        <p14:creationId xmlns:p14="http://schemas.microsoft.com/office/powerpoint/2010/main" val="1510495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40A9F-4112-8F63-5822-32DAD4AD9519}"/>
              </a:ext>
            </a:extLst>
          </p:cNvPr>
          <p:cNvPicPr>
            <a:picLocks noChangeAspect="1"/>
          </p:cNvPicPr>
          <p:nvPr/>
        </p:nvPicPr>
        <p:blipFill>
          <a:blip r:embed="rId2"/>
          <a:stretch>
            <a:fillRect/>
          </a:stretch>
        </p:blipFill>
        <p:spPr>
          <a:xfrm>
            <a:off x="1756832" y="1773546"/>
            <a:ext cx="8678335" cy="4607366"/>
          </a:xfrm>
          <a:prstGeom prst="rect">
            <a:avLst/>
          </a:prstGeom>
        </p:spPr>
      </p:pic>
      <p:sp>
        <p:nvSpPr>
          <p:cNvPr id="4" name="TextBox 3">
            <a:extLst>
              <a:ext uri="{FF2B5EF4-FFF2-40B4-BE49-F238E27FC236}">
                <a16:creationId xmlns:a16="http://schemas.microsoft.com/office/drawing/2014/main" id="{A9BE7572-6502-56A9-3791-E45E80B68079}"/>
              </a:ext>
            </a:extLst>
          </p:cNvPr>
          <p:cNvSpPr txBox="1"/>
          <p:nvPr/>
        </p:nvSpPr>
        <p:spPr>
          <a:xfrm>
            <a:off x="985682" y="787877"/>
            <a:ext cx="9910916" cy="646331"/>
          </a:xfrm>
          <a:prstGeom prst="rect">
            <a:avLst/>
          </a:prstGeom>
          <a:noFill/>
        </p:spPr>
        <p:txBody>
          <a:bodyPr wrap="square" rtlCol="0">
            <a:spAutoFit/>
          </a:bodyPr>
          <a:lstStyle/>
          <a:p>
            <a:r>
              <a:rPr lang="en-IN" dirty="0"/>
              <a:t>Once the subtitle file generation is complete, it shows suitable message. </a:t>
            </a:r>
            <a:r>
              <a:rPr lang="en-IN" b="1" dirty="0"/>
              <a:t>Download Subtitle</a:t>
            </a:r>
            <a:r>
              <a:rPr lang="en-IN" dirty="0"/>
              <a:t> button and </a:t>
            </a:r>
            <a:r>
              <a:rPr lang="en-IN" b="1" dirty="0"/>
              <a:t>Generate Another Subtitle</a:t>
            </a:r>
            <a:r>
              <a:rPr lang="en-IN" dirty="0"/>
              <a:t> button are displayed.</a:t>
            </a:r>
          </a:p>
        </p:txBody>
      </p:sp>
      <p:sp>
        <p:nvSpPr>
          <p:cNvPr id="2" name="Slide Number Placeholder 1">
            <a:extLst>
              <a:ext uri="{FF2B5EF4-FFF2-40B4-BE49-F238E27FC236}">
                <a16:creationId xmlns:a16="http://schemas.microsoft.com/office/drawing/2014/main" id="{CA6895B4-A09E-F6BE-DE02-B9DBF9FD93DD}"/>
              </a:ext>
            </a:extLst>
          </p:cNvPr>
          <p:cNvSpPr>
            <a:spLocks noGrp="1"/>
          </p:cNvSpPr>
          <p:nvPr>
            <p:ph type="sldNum" sz="quarter" idx="12"/>
          </p:nvPr>
        </p:nvSpPr>
        <p:spPr/>
        <p:txBody>
          <a:bodyPr/>
          <a:lstStyle/>
          <a:p>
            <a:fld id="{2ECBF855-0A9E-402E-9E62-163ADEC8AC5E}" type="slidenum">
              <a:rPr lang="en-IN" smtClean="0"/>
              <a:t>17</a:t>
            </a:fld>
            <a:endParaRPr lang="en-IN"/>
          </a:p>
        </p:txBody>
      </p:sp>
    </p:spTree>
    <p:extLst>
      <p:ext uri="{BB962C8B-B14F-4D97-AF65-F5344CB8AC3E}">
        <p14:creationId xmlns:p14="http://schemas.microsoft.com/office/powerpoint/2010/main" val="3870150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EF7D3-2457-66B9-9B46-AFD62E89F2FC}"/>
              </a:ext>
            </a:extLst>
          </p:cNvPr>
          <p:cNvPicPr>
            <a:picLocks noChangeAspect="1"/>
          </p:cNvPicPr>
          <p:nvPr/>
        </p:nvPicPr>
        <p:blipFill>
          <a:blip r:embed="rId2"/>
          <a:stretch>
            <a:fillRect/>
          </a:stretch>
        </p:blipFill>
        <p:spPr>
          <a:xfrm>
            <a:off x="2540254" y="2159552"/>
            <a:ext cx="7111491" cy="4033453"/>
          </a:xfrm>
          <a:prstGeom prst="rect">
            <a:avLst/>
          </a:prstGeom>
        </p:spPr>
      </p:pic>
      <p:sp>
        <p:nvSpPr>
          <p:cNvPr id="4" name="TextBox 3">
            <a:extLst>
              <a:ext uri="{FF2B5EF4-FFF2-40B4-BE49-F238E27FC236}">
                <a16:creationId xmlns:a16="http://schemas.microsoft.com/office/drawing/2014/main" id="{9330DBF0-A920-17B7-4B8D-02C4D7DC487E}"/>
              </a:ext>
            </a:extLst>
          </p:cNvPr>
          <p:cNvSpPr txBox="1"/>
          <p:nvPr/>
        </p:nvSpPr>
        <p:spPr>
          <a:xfrm>
            <a:off x="889818" y="822209"/>
            <a:ext cx="10412362" cy="1200329"/>
          </a:xfrm>
          <a:prstGeom prst="rect">
            <a:avLst/>
          </a:prstGeom>
          <a:noFill/>
        </p:spPr>
        <p:txBody>
          <a:bodyPr wrap="square" rtlCol="0">
            <a:spAutoFit/>
          </a:bodyPr>
          <a:lstStyle/>
          <a:p>
            <a:r>
              <a:rPr lang="en-IN" dirty="0"/>
              <a:t>Once the subtitle file is downloaded, the Download History table shows the video file name, its corresponding subtitle file name (which can be renamed as per one’s choice while downloading to local) and the download status.</a:t>
            </a:r>
          </a:p>
          <a:p>
            <a:r>
              <a:rPr lang="en-IN" dirty="0"/>
              <a:t>Clicking “Generate Another Subtitle” will reiterate all the above steps.</a:t>
            </a:r>
          </a:p>
        </p:txBody>
      </p:sp>
      <p:sp>
        <p:nvSpPr>
          <p:cNvPr id="2" name="Slide Number Placeholder 1">
            <a:extLst>
              <a:ext uri="{FF2B5EF4-FFF2-40B4-BE49-F238E27FC236}">
                <a16:creationId xmlns:a16="http://schemas.microsoft.com/office/drawing/2014/main" id="{2A572FB5-DFBF-4584-9443-C1B3DB54431D}"/>
              </a:ext>
            </a:extLst>
          </p:cNvPr>
          <p:cNvSpPr>
            <a:spLocks noGrp="1"/>
          </p:cNvSpPr>
          <p:nvPr>
            <p:ph type="sldNum" sz="quarter" idx="12"/>
          </p:nvPr>
        </p:nvSpPr>
        <p:spPr/>
        <p:txBody>
          <a:bodyPr/>
          <a:lstStyle/>
          <a:p>
            <a:fld id="{2ECBF855-0A9E-402E-9E62-163ADEC8AC5E}" type="slidenum">
              <a:rPr lang="en-IN" smtClean="0"/>
              <a:t>18</a:t>
            </a:fld>
            <a:endParaRPr lang="en-IN"/>
          </a:p>
        </p:txBody>
      </p:sp>
    </p:spTree>
    <p:extLst>
      <p:ext uri="{BB962C8B-B14F-4D97-AF65-F5344CB8AC3E}">
        <p14:creationId xmlns:p14="http://schemas.microsoft.com/office/powerpoint/2010/main" val="1733581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009C13-3B68-178D-A352-B7E16258E36C}"/>
              </a:ext>
            </a:extLst>
          </p:cNvPr>
          <p:cNvPicPr>
            <a:picLocks noChangeAspect="1"/>
          </p:cNvPicPr>
          <p:nvPr/>
        </p:nvPicPr>
        <p:blipFill>
          <a:blip r:embed="rId2"/>
          <a:stretch>
            <a:fillRect/>
          </a:stretch>
        </p:blipFill>
        <p:spPr>
          <a:xfrm>
            <a:off x="662469" y="2758382"/>
            <a:ext cx="10867062" cy="1341236"/>
          </a:xfrm>
          <a:prstGeom prst="rect">
            <a:avLst/>
          </a:prstGeom>
        </p:spPr>
      </p:pic>
      <p:sp>
        <p:nvSpPr>
          <p:cNvPr id="4" name="TextBox 3">
            <a:extLst>
              <a:ext uri="{FF2B5EF4-FFF2-40B4-BE49-F238E27FC236}">
                <a16:creationId xmlns:a16="http://schemas.microsoft.com/office/drawing/2014/main" id="{B314440E-085F-9C38-9F3C-542D2AB9D70D}"/>
              </a:ext>
            </a:extLst>
          </p:cNvPr>
          <p:cNvSpPr txBox="1"/>
          <p:nvPr/>
        </p:nvSpPr>
        <p:spPr>
          <a:xfrm>
            <a:off x="792705" y="889000"/>
            <a:ext cx="10736826" cy="923330"/>
          </a:xfrm>
          <a:prstGeom prst="rect">
            <a:avLst/>
          </a:prstGeom>
          <a:noFill/>
        </p:spPr>
        <p:txBody>
          <a:bodyPr wrap="square" rtlCol="0">
            <a:spAutoFit/>
          </a:bodyPr>
          <a:lstStyle/>
          <a:p>
            <a:r>
              <a:rPr lang="en-IN" dirty="0"/>
              <a:t>After clicking “Generate Another Subtitle”, for the same input video (in English language), subtitle language has been selected as Hindi with all other options same as earlier. Then Generate Subtitle is clicked and once generated, it is downloaded.</a:t>
            </a:r>
          </a:p>
        </p:txBody>
      </p:sp>
      <p:sp>
        <p:nvSpPr>
          <p:cNvPr id="2" name="Slide Number Placeholder 1">
            <a:extLst>
              <a:ext uri="{FF2B5EF4-FFF2-40B4-BE49-F238E27FC236}">
                <a16:creationId xmlns:a16="http://schemas.microsoft.com/office/drawing/2014/main" id="{219050F7-F9F5-DB89-2187-CED416BABF5D}"/>
              </a:ext>
            </a:extLst>
          </p:cNvPr>
          <p:cNvSpPr>
            <a:spLocks noGrp="1"/>
          </p:cNvSpPr>
          <p:nvPr>
            <p:ph type="sldNum" sz="quarter" idx="12"/>
          </p:nvPr>
        </p:nvSpPr>
        <p:spPr/>
        <p:txBody>
          <a:bodyPr/>
          <a:lstStyle/>
          <a:p>
            <a:fld id="{2ECBF855-0A9E-402E-9E62-163ADEC8AC5E}" type="slidenum">
              <a:rPr lang="en-IN" smtClean="0"/>
              <a:t>19</a:t>
            </a:fld>
            <a:endParaRPr lang="en-IN"/>
          </a:p>
        </p:txBody>
      </p:sp>
    </p:spTree>
    <p:extLst>
      <p:ext uri="{BB962C8B-B14F-4D97-AF65-F5344CB8AC3E}">
        <p14:creationId xmlns:p14="http://schemas.microsoft.com/office/powerpoint/2010/main" val="338476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0C8E-7124-E420-3184-480565214FCD}"/>
              </a:ext>
            </a:extLst>
          </p:cNvPr>
          <p:cNvSpPr>
            <a:spLocks noGrp="1"/>
          </p:cNvSpPr>
          <p:nvPr>
            <p:ph type="title"/>
          </p:nvPr>
        </p:nvSpPr>
        <p:spPr/>
        <p:txBody>
          <a:bodyPr/>
          <a:lstStyle/>
          <a:p>
            <a:r>
              <a:rPr lang="en-US" b="1" dirty="0"/>
              <a:t>The Challenge Statement -</a:t>
            </a:r>
            <a:endParaRPr lang="en-IN" b="1" dirty="0"/>
          </a:p>
        </p:txBody>
      </p:sp>
      <p:sp>
        <p:nvSpPr>
          <p:cNvPr id="3" name="Content Placeholder 2">
            <a:extLst>
              <a:ext uri="{FF2B5EF4-FFF2-40B4-BE49-F238E27FC236}">
                <a16:creationId xmlns:a16="http://schemas.microsoft.com/office/drawing/2014/main" id="{16CE428A-043E-E8CC-7481-575A96424D31}"/>
              </a:ext>
            </a:extLst>
          </p:cNvPr>
          <p:cNvSpPr>
            <a:spLocks noGrp="1"/>
          </p:cNvSpPr>
          <p:nvPr>
            <p:ph idx="1"/>
          </p:nvPr>
        </p:nvSpPr>
        <p:spPr/>
        <p:txBody>
          <a:bodyPr/>
          <a:lstStyle/>
          <a:p>
            <a:pPr marL="0" indent="0">
              <a:buNone/>
            </a:pPr>
            <a:r>
              <a:rPr lang="en-US" dirty="0"/>
              <a:t>To develop an automated solution that can generate, analyze and cleanse subtitles across various video formats and media platforms.</a:t>
            </a:r>
            <a:endParaRPr lang="en-IN" dirty="0"/>
          </a:p>
        </p:txBody>
      </p:sp>
      <p:sp>
        <p:nvSpPr>
          <p:cNvPr id="4" name="Slide Number Placeholder 3">
            <a:extLst>
              <a:ext uri="{FF2B5EF4-FFF2-40B4-BE49-F238E27FC236}">
                <a16:creationId xmlns:a16="http://schemas.microsoft.com/office/drawing/2014/main" id="{BE6AADEB-143F-A6ED-67E4-5C6729101D05}"/>
              </a:ext>
            </a:extLst>
          </p:cNvPr>
          <p:cNvSpPr>
            <a:spLocks noGrp="1"/>
          </p:cNvSpPr>
          <p:nvPr>
            <p:ph type="sldNum" sz="quarter" idx="12"/>
          </p:nvPr>
        </p:nvSpPr>
        <p:spPr/>
        <p:txBody>
          <a:bodyPr/>
          <a:lstStyle/>
          <a:p>
            <a:fld id="{2ECBF855-0A9E-402E-9E62-163ADEC8AC5E}" type="slidenum">
              <a:rPr lang="en-IN" smtClean="0"/>
              <a:t>2</a:t>
            </a:fld>
            <a:endParaRPr lang="en-IN"/>
          </a:p>
        </p:txBody>
      </p:sp>
    </p:spTree>
    <p:extLst>
      <p:ext uri="{BB962C8B-B14F-4D97-AF65-F5344CB8AC3E}">
        <p14:creationId xmlns:p14="http://schemas.microsoft.com/office/powerpoint/2010/main" val="3399450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EA818F-7465-1395-571E-35EE5735E604}"/>
              </a:ext>
            </a:extLst>
          </p:cNvPr>
          <p:cNvPicPr>
            <a:picLocks noChangeAspect="1"/>
          </p:cNvPicPr>
          <p:nvPr/>
        </p:nvPicPr>
        <p:blipFill>
          <a:blip r:embed="rId2"/>
          <a:stretch>
            <a:fillRect/>
          </a:stretch>
        </p:blipFill>
        <p:spPr>
          <a:xfrm>
            <a:off x="1484671" y="1672046"/>
            <a:ext cx="7517010" cy="1866708"/>
          </a:xfrm>
          <a:prstGeom prst="rect">
            <a:avLst/>
          </a:prstGeom>
        </p:spPr>
      </p:pic>
      <p:sp>
        <p:nvSpPr>
          <p:cNvPr id="5" name="TextBox 4">
            <a:extLst>
              <a:ext uri="{FF2B5EF4-FFF2-40B4-BE49-F238E27FC236}">
                <a16:creationId xmlns:a16="http://schemas.microsoft.com/office/drawing/2014/main" id="{0863D729-4EB4-8498-3EB0-FF7E451BCCC2}"/>
              </a:ext>
            </a:extLst>
          </p:cNvPr>
          <p:cNvSpPr txBox="1"/>
          <p:nvPr/>
        </p:nvSpPr>
        <p:spPr>
          <a:xfrm>
            <a:off x="934064" y="748716"/>
            <a:ext cx="9773265" cy="923330"/>
          </a:xfrm>
          <a:prstGeom prst="rect">
            <a:avLst/>
          </a:prstGeom>
          <a:noFill/>
        </p:spPr>
        <p:txBody>
          <a:bodyPr wrap="square" rtlCol="0">
            <a:spAutoFit/>
          </a:bodyPr>
          <a:lstStyle/>
          <a:p>
            <a:r>
              <a:rPr lang="en-IN" dirty="0"/>
              <a:t>Again after clicking “Generate Another Subtitle”, a Bengali video file is uploaded. The Source Language is Auto Detect. The Target Language is No Translation. Then Generate Subtitle is clicked and once generated, it is downloaded.</a:t>
            </a:r>
          </a:p>
        </p:txBody>
      </p:sp>
      <p:pic>
        <p:nvPicPr>
          <p:cNvPr id="7" name="Picture 6">
            <a:extLst>
              <a:ext uri="{FF2B5EF4-FFF2-40B4-BE49-F238E27FC236}">
                <a16:creationId xmlns:a16="http://schemas.microsoft.com/office/drawing/2014/main" id="{3B18DA33-6523-18D1-E78C-E6D22EF4E6D0}"/>
              </a:ext>
            </a:extLst>
          </p:cNvPr>
          <p:cNvPicPr>
            <a:picLocks noChangeAspect="1"/>
          </p:cNvPicPr>
          <p:nvPr/>
        </p:nvPicPr>
        <p:blipFill>
          <a:blip r:embed="rId3"/>
          <a:stretch>
            <a:fillRect/>
          </a:stretch>
        </p:blipFill>
        <p:spPr>
          <a:xfrm>
            <a:off x="1484671" y="3891118"/>
            <a:ext cx="8165939" cy="899238"/>
          </a:xfrm>
          <a:prstGeom prst="rect">
            <a:avLst/>
          </a:prstGeom>
        </p:spPr>
      </p:pic>
      <p:pic>
        <p:nvPicPr>
          <p:cNvPr id="9" name="Picture 8">
            <a:extLst>
              <a:ext uri="{FF2B5EF4-FFF2-40B4-BE49-F238E27FC236}">
                <a16:creationId xmlns:a16="http://schemas.microsoft.com/office/drawing/2014/main" id="{C03AB05F-F42F-ACEB-F6BF-C98C0CF68620}"/>
              </a:ext>
            </a:extLst>
          </p:cNvPr>
          <p:cNvPicPr>
            <a:picLocks noChangeAspect="1"/>
          </p:cNvPicPr>
          <p:nvPr/>
        </p:nvPicPr>
        <p:blipFill>
          <a:blip r:embed="rId4"/>
          <a:stretch>
            <a:fillRect/>
          </a:stretch>
        </p:blipFill>
        <p:spPr>
          <a:xfrm>
            <a:off x="1484671" y="5160560"/>
            <a:ext cx="8165939" cy="922100"/>
          </a:xfrm>
          <a:prstGeom prst="rect">
            <a:avLst/>
          </a:prstGeom>
        </p:spPr>
      </p:pic>
      <p:sp>
        <p:nvSpPr>
          <p:cNvPr id="2" name="Slide Number Placeholder 1">
            <a:extLst>
              <a:ext uri="{FF2B5EF4-FFF2-40B4-BE49-F238E27FC236}">
                <a16:creationId xmlns:a16="http://schemas.microsoft.com/office/drawing/2014/main" id="{F09A84CF-FE97-6B1E-2D0F-C4CB1C262E8D}"/>
              </a:ext>
            </a:extLst>
          </p:cNvPr>
          <p:cNvSpPr>
            <a:spLocks noGrp="1"/>
          </p:cNvSpPr>
          <p:nvPr>
            <p:ph type="sldNum" sz="quarter" idx="12"/>
          </p:nvPr>
        </p:nvSpPr>
        <p:spPr/>
        <p:txBody>
          <a:bodyPr/>
          <a:lstStyle/>
          <a:p>
            <a:fld id="{2ECBF855-0A9E-402E-9E62-163ADEC8AC5E}" type="slidenum">
              <a:rPr lang="en-IN" smtClean="0"/>
              <a:t>20</a:t>
            </a:fld>
            <a:endParaRPr lang="en-IN"/>
          </a:p>
        </p:txBody>
      </p:sp>
    </p:spTree>
    <p:extLst>
      <p:ext uri="{BB962C8B-B14F-4D97-AF65-F5344CB8AC3E}">
        <p14:creationId xmlns:p14="http://schemas.microsoft.com/office/powerpoint/2010/main" val="405293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044CE7-D9D3-06BE-9A32-7413C74A3092}"/>
              </a:ext>
            </a:extLst>
          </p:cNvPr>
          <p:cNvSpPr txBox="1"/>
          <p:nvPr/>
        </p:nvSpPr>
        <p:spPr>
          <a:xfrm>
            <a:off x="1868129" y="2212258"/>
            <a:ext cx="8475406" cy="1569660"/>
          </a:xfrm>
          <a:prstGeom prst="rect">
            <a:avLst/>
          </a:prstGeom>
          <a:noFill/>
        </p:spPr>
        <p:txBody>
          <a:bodyPr wrap="square" rtlCol="0">
            <a:spAutoFit/>
          </a:bodyPr>
          <a:lstStyle/>
          <a:p>
            <a:r>
              <a:rPr lang="en-US" sz="2400" b="1" dirty="0"/>
              <a:t>The next slides show –</a:t>
            </a:r>
          </a:p>
          <a:p>
            <a:endParaRPr lang="en-US" sz="2400" b="1" dirty="0"/>
          </a:p>
          <a:p>
            <a:r>
              <a:rPr lang="en-US" sz="2400" b="1" dirty="0"/>
              <a:t>Screenshots from the videos along with the subtitles displaying different required features</a:t>
            </a:r>
            <a:endParaRPr lang="en-IN" sz="2400" b="1" dirty="0"/>
          </a:p>
        </p:txBody>
      </p:sp>
      <p:sp>
        <p:nvSpPr>
          <p:cNvPr id="3" name="Slide Number Placeholder 2">
            <a:extLst>
              <a:ext uri="{FF2B5EF4-FFF2-40B4-BE49-F238E27FC236}">
                <a16:creationId xmlns:a16="http://schemas.microsoft.com/office/drawing/2014/main" id="{6813DC3F-DBF1-91F6-1861-EDBBD169DF60}"/>
              </a:ext>
            </a:extLst>
          </p:cNvPr>
          <p:cNvSpPr>
            <a:spLocks noGrp="1"/>
          </p:cNvSpPr>
          <p:nvPr>
            <p:ph type="sldNum" sz="quarter" idx="12"/>
          </p:nvPr>
        </p:nvSpPr>
        <p:spPr/>
        <p:txBody>
          <a:bodyPr/>
          <a:lstStyle/>
          <a:p>
            <a:fld id="{2ECBF855-0A9E-402E-9E62-163ADEC8AC5E}" type="slidenum">
              <a:rPr lang="en-IN" smtClean="0"/>
              <a:t>21</a:t>
            </a:fld>
            <a:endParaRPr lang="en-IN"/>
          </a:p>
        </p:txBody>
      </p:sp>
    </p:spTree>
    <p:extLst>
      <p:ext uri="{BB962C8B-B14F-4D97-AF65-F5344CB8AC3E}">
        <p14:creationId xmlns:p14="http://schemas.microsoft.com/office/powerpoint/2010/main" val="1891808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0A205-B343-460F-7513-EEAEBE697B66}"/>
              </a:ext>
            </a:extLst>
          </p:cNvPr>
          <p:cNvPicPr>
            <a:picLocks noChangeAspect="1"/>
          </p:cNvPicPr>
          <p:nvPr/>
        </p:nvPicPr>
        <p:blipFill>
          <a:blip r:embed="rId2"/>
          <a:stretch>
            <a:fillRect/>
          </a:stretch>
        </p:blipFill>
        <p:spPr>
          <a:xfrm>
            <a:off x="1759973" y="1796980"/>
            <a:ext cx="8416413" cy="4353098"/>
          </a:xfrm>
          <a:prstGeom prst="rect">
            <a:avLst/>
          </a:prstGeom>
        </p:spPr>
      </p:pic>
      <p:sp>
        <p:nvSpPr>
          <p:cNvPr id="4" name="TextBox 3">
            <a:extLst>
              <a:ext uri="{FF2B5EF4-FFF2-40B4-BE49-F238E27FC236}">
                <a16:creationId xmlns:a16="http://schemas.microsoft.com/office/drawing/2014/main" id="{A23147DE-F69E-CA5A-81EC-2423E9F16CC9}"/>
              </a:ext>
            </a:extLst>
          </p:cNvPr>
          <p:cNvSpPr txBox="1"/>
          <p:nvPr/>
        </p:nvSpPr>
        <p:spPr>
          <a:xfrm>
            <a:off x="1258529" y="707923"/>
            <a:ext cx="9674942" cy="923330"/>
          </a:xfrm>
          <a:prstGeom prst="rect">
            <a:avLst/>
          </a:prstGeom>
          <a:noFill/>
        </p:spPr>
        <p:txBody>
          <a:bodyPr wrap="square" rtlCol="0">
            <a:spAutoFit/>
          </a:bodyPr>
          <a:lstStyle/>
          <a:p>
            <a:r>
              <a:rPr lang="en-IN" dirty="0"/>
              <a:t>Subtitle default position : Bottom </a:t>
            </a:r>
            <a:r>
              <a:rPr lang="en-IN" dirty="0" err="1"/>
              <a:t>Center</a:t>
            </a:r>
            <a:endParaRPr lang="en-IN" dirty="0"/>
          </a:p>
          <a:p>
            <a:r>
              <a:rPr lang="en-IN" dirty="0"/>
              <a:t>The other features - Grammar, Spelling Correction, Uniform Custom Font Style, Subtitle Repositioning, Speaker </a:t>
            </a:r>
            <a:r>
              <a:rPr lang="en-IN" dirty="0" err="1"/>
              <a:t>Diarization</a:t>
            </a:r>
            <a:r>
              <a:rPr lang="en-IN" dirty="0"/>
              <a:t> etc. are applied.</a:t>
            </a:r>
          </a:p>
        </p:txBody>
      </p:sp>
      <p:sp>
        <p:nvSpPr>
          <p:cNvPr id="2" name="Slide Number Placeholder 1">
            <a:extLst>
              <a:ext uri="{FF2B5EF4-FFF2-40B4-BE49-F238E27FC236}">
                <a16:creationId xmlns:a16="http://schemas.microsoft.com/office/drawing/2014/main" id="{C0C86885-1962-A5CB-FABD-A3C1F5AAD971}"/>
              </a:ext>
            </a:extLst>
          </p:cNvPr>
          <p:cNvSpPr>
            <a:spLocks noGrp="1"/>
          </p:cNvSpPr>
          <p:nvPr>
            <p:ph type="sldNum" sz="quarter" idx="12"/>
          </p:nvPr>
        </p:nvSpPr>
        <p:spPr/>
        <p:txBody>
          <a:bodyPr/>
          <a:lstStyle/>
          <a:p>
            <a:fld id="{2ECBF855-0A9E-402E-9E62-163ADEC8AC5E}" type="slidenum">
              <a:rPr lang="en-IN" smtClean="0"/>
              <a:t>22</a:t>
            </a:fld>
            <a:endParaRPr lang="en-IN"/>
          </a:p>
        </p:txBody>
      </p:sp>
    </p:spTree>
    <p:extLst>
      <p:ext uri="{BB962C8B-B14F-4D97-AF65-F5344CB8AC3E}">
        <p14:creationId xmlns:p14="http://schemas.microsoft.com/office/powerpoint/2010/main" val="98185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B9D6BC-CDC5-8E7B-CEE0-805E922E0B3B}"/>
              </a:ext>
            </a:extLst>
          </p:cNvPr>
          <p:cNvPicPr>
            <a:picLocks noChangeAspect="1"/>
          </p:cNvPicPr>
          <p:nvPr/>
        </p:nvPicPr>
        <p:blipFill>
          <a:blip r:embed="rId2"/>
          <a:stretch>
            <a:fillRect/>
          </a:stretch>
        </p:blipFill>
        <p:spPr>
          <a:xfrm>
            <a:off x="1317522" y="1393270"/>
            <a:ext cx="9556955" cy="5078382"/>
          </a:xfrm>
          <a:prstGeom prst="rect">
            <a:avLst/>
          </a:prstGeom>
        </p:spPr>
      </p:pic>
      <p:sp>
        <p:nvSpPr>
          <p:cNvPr id="4" name="TextBox 3">
            <a:extLst>
              <a:ext uri="{FF2B5EF4-FFF2-40B4-BE49-F238E27FC236}">
                <a16:creationId xmlns:a16="http://schemas.microsoft.com/office/drawing/2014/main" id="{754216A4-471B-3E89-6BA5-CD72069D0493}"/>
              </a:ext>
            </a:extLst>
          </p:cNvPr>
          <p:cNvSpPr txBox="1"/>
          <p:nvPr/>
        </p:nvSpPr>
        <p:spPr>
          <a:xfrm>
            <a:off x="1317521" y="800686"/>
            <a:ext cx="9556955" cy="369332"/>
          </a:xfrm>
          <a:prstGeom prst="rect">
            <a:avLst/>
          </a:prstGeom>
          <a:noFill/>
        </p:spPr>
        <p:txBody>
          <a:bodyPr wrap="square" rtlCol="0">
            <a:spAutoFit/>
          </a:bodyPr>
          <a:lstStyle/>
          <a:p>
            <a:r>
              <a:rPr lang="en-IN" dirty="0"/>
              <a:t>Subtitle repositioned to top when there is a text in video at the bottom</a:t>
            </a:r>
          </a:p>
        </p:txBody>
      </p:sp>
      <p:sp>
        <p:nvSpPr>
          <p:cNvPr id="2" name="Slide Number Placeholder 1">
            <a:extLst>
              <a:ext uri="{FF2B5EF4-FFF2-40B4-BE49-F238E27FC236}">
                <a16:creationId xmlns:a16="http://schemas.microsoft.com/office/drawing/2014/main" id="{7BA15266-FA7B-9B17-EF60-2DAAB48B205E}"/>
              </a:ext>
            </a:extLst>
          </p:cNvPr>
          <p:cNvSpPr>
            <a:spLocks noGrp="1"/>
          </p:cNvSpPr>
          <p:nvPr>
            <p:ph type="sldNum" sz="quarter" idx="12"/>
          </p:nvPr>
        </p:nvSpPr>
        <p:spPr/>
        <p:txBody>
          <a:bodyPr/>
          <a:lstStyle/>
          <a:p>
            <a:fld id="{2ECBF855-0A9E-402E-9E62-163ADEC8AC5E}" type="slidenum">
              <a:rPr lang="en-IN" smtClean="0"/>
              <a:t>23</a:t>
            </a:fld>
            <a:endParaRPr lang="en-IN"/>
          </a:p>
        </p:txBody>
      </p:sp>
    </p:spTree>
    <p:extLst>
      <p:ext uri="{BB962C8B-B14F-4D97-AF65-F5344CB8AC3E}">
        <p14:creationId xmlns:p14="http://schemas.microsoft.com/office/powerpoint/2010/main" val="1383693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59637-CD7F-41BF-FF05-BAB261B51B6D}"/>
              </a:ext>
            </a:extLst>
          </p:cNvPr>
          <p:cNvPicPr>
            <a:picLocks noChangeAspect="1"/>
          </p:cNvPicPr>
          <p:nvPr/>
        </p:nvPicPr>
        <p:blipFill>
          <a:blip r:embed="rId2"/>
          <a:stretch>
            <a:fillRect/>
          </a:stretch>
        </p:blipFill>
        <p:spPr>
          <a:xfrm>
            <a:off x="1612490" y="1369993"/>
            <a:ext cx="8967019" cy="4738707"/>
          </a:xfrm>
          <a:prstGeom prst="rect">
            <a:avLst/>
          </a:prstGeom>
        </p:spPr>
      </p:pic>
      <p:sp>
        <p:nvSpPr>
          <p:cNvPr id="4" name="TextBox 3">
            <a:extLst>
              <a:ext uri="{FF2B5EF4-FFF2-40B4-BE49-F238E27FC236}">
                <a16:creationId xmlns:a16="http://schemas.microsoft.com/office/drawing/2014/main" id="{9F3133A4-AABC-DB02-9E29-D5406AC91B3A}"/>
              </a:ext>
            </a:extLst>
          </p:cNvPr>
          <p:cNvSpPr txBox="1"/>
          <p:nvPr/>
        </p:nvSpPr>
        <p:spPr>
          <a:xfrm>
            <a:off x="1015179" y="609600"/>
            <a:ext cx="9881419" cy="646331"/>
          </a:xfrm>
          <a:prstGeom prst="rect">
            <a:avLst/>
          </a:prstGeom>
          <a:noFill/>
        </p:spPr>
        <p:txBody>
          <a:bodyPr wrap="square" rtlCol="0">
            <a:spAutoFit/>
          </a:bodyPr>
          <a:lstStyle/>
          <a:p>
            <a:r>
              <a:rPr lang="en-IN" dirty="0"/>
              <a:t>Subtitle is repositioned to the bottom, but above the bottom video text, when there are texts both at top and bottom of the video</a:t>
            </a:r>
          </a:p>
        </p:txBody>
      </p:sp>
      <p:sp>
        <p:nvSpPr>
          <p:cNvPr id="2" name="Slide Number Placeholder 1">
            <a:extLst>
              <a:ext uri="{FF2B5EF4-FFF2-40B4-BE49-F238E27FC236}">
                <a16:creationId xmlns:a16="http://schemas.microsoft.com/office/drawing/2014/main" id="{1B1BDF30-FF09-A825-5B9F-DF37CD8A26F8}"/>
              </a:ext>
            </a:extLst>
          </p:cNvPr>
          <p:cNvSpPr>
            <a:spLocks noGrp="1"/>
          </p:cNvSpPr>
          <p:nvPr>
            <p:ph type="sldNum" sz="quarter" idx="12"/>
          </p:nvPr>
        </p:nvSpPr>
        <p:spPr/>
        <p:txBody>
          <a:bodyPr/>
          <a:lstStyle/>
          <a:p>
            <a:fld id="{2ECBF855-0A9E-402E-9E62-163ADEC8AC5E}" type="slidenum">
              <a:rPr lang="en-IN" smtClean="0"/>
              <a:t>24</a:t>
            </a:fld>
            <a:endParaRPr lang="en-IN"/>
          </a:p>
        </p:txBody>
      </p:sp>
    </p:spTree>
    <p:extLst>
      <p:ext uri="{BB962C8B-B14F-4D97-AF65-F5344CB8AC3E}">
        <p14:creationId xmlns:p14="http://schemas.microsoft.com/office/powerpoint/2010/main" val="2051812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4D166-DB50-A62B-C4B2-C31359F620D3}"/>
              </a:ext>
            </a:extLst>
          </p:cNvPr>
          <p:cNvPicPr>
            <a:picLocks noChangeAspect="1"/>
          </p:cNvPicPr>
          <p:nvPr/>
        </p:nvPicPr>
        <p:blipFill>
          <a:blip r:embed="rId2"/>
          <a:stretch>
            <a:fillRect/>
          </a:stretch>
        </p:blipFill>
        <p:spPr>
          <a:xfrm>
            <a:off x="1809135" y="1904286"/>
            <a:ext cx="8062451" cy="4275288"/>
          </a:xfrm>
          <a:prstGeom prst="rect">
            <a:avLst/>
          </a:prstGeom>
        </p:spPr>
      </p:pic>
      <p:sp>
        <p:nvSpPr>
          <p:cNvPr id="5" name="TextBox 4">
            <a:extLst>
              <a:ext uri="{FF2B5EF4-FFF2-40B4-BE49-F238E27FC236}">
                <a16:creationId xmlns:a16="http://schemas.microsoft.com/office/drawing/2014/main" id="{CCD9721B-B23E-1486-DAD0-4ABCF58EA242}"/>
              </a:ext>
            </a:extLst>
          </p:cNvPr>
          <p:cNvSpPr txBox="1"/>
          <p:nvPr/>
        </p:nvSpPr>
        <p:spPr>
          <a:xfrm>
            <a:off x="1809135" y="678426"/>
            <a:ext cx="9232490" cy="1200329"/>
          </a:xfrm>
          <a:prstGeom prst="rect">
            <a:avLst/>
          </a:prstGeom>
          <a:noFill/>
        </p:spPr>
        <p:txBody>
          <a:bodyPr wrap="square" rtlCol="0">
            <a:spAutoFit/>
          </a:bodyPr>
          <a:lstStyle/>
          <a:p>
            <a:r>
              <a:rPr lang="en-IN" dirty="0"/>
              <a:t>Input Video Language (Source Language): English</a:t>
            </a:r>
          </a:p>
          <a:p>
            <a:r>
              <a:rPr lang="en-IN" dirty="0"/>
              <a:t>Subtitle Language (Target Language): Hindi</a:t>
            </a:r>
          </a:p>
          <a:p>
            <a:r>
              <a:rPr lang="en-IN" dirty="0"/>
              <a:t>The other features - Grammar, Spelling Correction, Uniform Custom Font Style, Subtitle Repositioning, Speaker </a:t>
            </a:r>
            <a:r>
              <a:rPr lang="en-IN" dirty="0" err="1"/>
              <a:t>Diarization</a:t>
            </a:r>
            <a:r>
              <a:rPr lang="en-IN" dirty="0"/>
              <a:t> etc. are same as English to English subtitle generation.</a:t>
            </a:r>
          </a:p>
        </p:txBody>
      </p:sp>
      <p:sp>
        <p:nvSpPr>
          <p:cNvPr id="2" name="Slide Number Placeholder 1">
            <a:extLst>
              <a:ext uri="{FF2B5EF4-FFF2-40B4-BE49-F238E27FC236}">
                <a16:creationId xmlns:a16="http://schemas.microsoft.com/office/drawing/2014/main" id="{4A20D612-B06E-5EB7-8DEE-C2ADD470C09F}"/>
              </a:ext>
            </a:extLst>
          </p:cNvPr>
          <p:cNvSpPr>
            <a:spLocks noGrp="1"/>
          </p:cNvSpPr>
          <p:nvPr>
            <p:ph type="sldNum" sz="quarter" idx="12"/>
          </p:nvPr>
        </p:nvSpPr>
        <p:spPr/>
        <p:txBody>
          <a:bodyPr/>
          <a:lstStyle/>
          <a:p>
            <a:fld id="{2ECBF855-0A9E-402E-9E62-163ADEC8AC5E}" type="slidenum">
              <a:rPr lang="en-IN" smtClean="0"/>
              <a:t>25</a:t>
            </a:fld>
            <a:endParaRPr lang="en-IN"/>
          </a:p>
        </p:txBody>
      </p:sp>
    </p:spTree>
    <p:extLst>
      <p:ext uri="{BB962C8B-B14F-4D97-AF65-F5344CB8AC3E}">
        <p14:creationId xmlns:p14="http://schemas.microsoft.com/office/powerpoint/2010/main" val="1653333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C72A3-C5BF-0A3A-DF36-A803B880D4BF}"/>
              </a:ext>
            </a:extLst>
          </p:cNvPr>
          <p:cNvPicPr>
            <a:picLocks noChangeAspect="1"/>
          </p:cNvPicPr>
          <p:nvPr/>
        </p:nvPicPr>
        <p:blipFill>
          <a:blip r:embed="rId2"/>
          <a:stretch>
            <a:fillRect/>
          </a:stretch>
        </p:blipFill>
        <p:spPr>
          <a:xfrm>
            <a:off x="2138516" y="1898699"/>
            <a:ext cx="7914967" cy="4210001"/>
          </a:xfrm>
          <a:prstGeom prst="rect">
            <a:avLst/>
          </a:prstGeom>
        </p:spPr>
      </p:pic>
      <p:sp>
        <p:nvSpPr>
          <p:cNvPr id="4" name="TextBox 3">
            <a:extLst>
              <a:ext uri="{FF2B5EF4-FFF2-40B4-BE49-F238E27FC236}">
                <a16:creationId xmlns:a16="http://schemas.microsoft.com/office/drawing/2014/main" id="{1952EE63-2673-90ED-1445-12A3CCE004F3}"/>
              </a:ext>
            </a:extLst>
          </p:cNvPr>
          <p:cNvSpPr txBox="1"/>
          <p:nvPr/>
        </p:nvSpPr>
        <p:spPr>
          <a:xfrm>
            <a:off x="2045111" y="609600"/>
            <a:ext cx="9232490" cy="1200329"/>
          </a:xfrm>
          <a:prstGeom prst="rect">
            <a:avLst/>
          </a:prstGeom>
          <a:noFill/>
        </p:spPr>
        <p:txBody>
          <a:bodyPr wrap="square" rtlCol="0">
            <a:spAutoFit/>
          </a:bodyPr>
          <a:lstStyle/>
          <a:p>
            <a:r>
              <a:rPr lang="en-IN" dirty="0"/>
              <a:t>Input Video Language (Source Language): Bengali</a:t>
            </a:r>
          </a:p>
          <a:p>
            <a:r>
              <a:rPr lang="en-IN" dirty="0"/>
              <a:t>Subtitle Language (Target Language): Bengali</a:t>
            </a:r>
          </a:p>
          <a:p>
            <a:r>
              <a:rPr lang="en-IN" dirty="0"/>
              <a:t>The other features - Grammar, Spelling Correction, Uniform Custom Font Style, Subtitle Repositioning, Speaker </a:t>
            </a:r>
            <a:r>
              <a:rPr lang="en-IN" dirty="0" err="1"/>
              <a:t>Diarization</a:t>
            </a:r>
            <a:r>
              <a:rPr lang="en-IN" dirty="0"/>
              <a:t> etc. are same as English to English subtitle generation.</a:t>
            </a:r>
          </a:p>
        </p:txBody>
      </p:sp>
      <p:sp>
        <p:nvSpPr>
          <p:cNvPr id="2" name="Slide Number Placeholder 1">
            <a:extLst>
              <a:ext uri="{FF2B5EF4-FFF2-40B4-BE49-F238E27FC236}">
                <a16:creationId xmlns:a16="http://schemas.microsoft.com/office/drawing/2014/main" id="{3645437A-24CC-2DF7-2A98-07114671A115}"/>
              </a:ext>
            </a:extLst>
          </p:cNvPr>
          <p:cNvSpPr>
            <a:spLocks noGrp="1"/>
          </p:cNvSpPr>
          <p:nvPr>
            <p:ph type="sldNum" sz="quarter" idx="12"/>
          </p:nvPr>
        </p:nvSpPr>
        <p:spPr/>
        <p:txBody>
          <a:bodyPr/>
          <a:lstStyle/>
          <a:p>
            <a:fld id="{2ECBF855-0A9E-402E-9E62-163ADEC8AC5E}" type="slidenum">
              <a:rPr lang="en-IN" smtClean="0"/>
              <a:t>26</a:t>
            </a:fld>
            <a:endParaRPr lang="en-IN"/>
          </a:p>
        </p:txBody>
      </p:sp>
    </p:spTree>
    <p:extLst>
      <p:ext uri="{BB962C8B-B14F-4D97-AF65-F5344CB8AC3E}">
        <p14:creationId xmlns:p14="http://schemas.microsoft.com/office/powerpoint/2010/main" val="103322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976E37-332E-EBDA-8E0B-DD52BD8427DD}"/>
              </a:ext>
            </a:extLst>
          </p:cNvPr>
          <p:cNvSpPr txBox="1"/>
          <p:nvPr/>
        </p:nvSpPr>
        <p:spPr>
          <a:xfrm>
            <a:off x="1927123" y="2828835"/>
            <a:ext cx="8337754" cy="1200329"/>
          </a:xfrm>
          <a:prstGeom prst="rect">
            <a:avLst/>
          </a:prstGeom>
          <a:noFill/>
        </p:spPr>
        <p:txBody>
          <a:bodyPr wrap="square" rtlCol="0">
            <a:spAutoFit/>
          </a:bodyPr>
          <a:lstStyle/>
          <a:p>
            <a:pPr algn="ctr"/>
            <a:r>
              <a:rPr lang="en-US" sz="7200" b="1" dirty="0"/>
              <a:t>Thank You!</a:t>
            </a:r>
            <a:endParaRPr lang="en-IN" sz="7200" b="1" dirty="0"/>
          </a:p>
        </p:txBody>
      </p:sp>
      <p:sp>
        <p:nvSpPr>
          <p:cNvPr id="3" name="Slide Number Placeholder 2">
            <a:extLst>
              <a:ext uri="{FF2B5EF4-FFF2-40B4-BE49-F238E27FC236}">
                <a16:creationId xmlns:a16="http://schemas.microsoft.com/office/drawing/2014/main" id="{E3F05C05-A4C1-7ABE-0278-156A4C308283}"/>
              </a:ext>
            </a:extLst>
          </p:cNvPr>
          <p:cNvSpPr>
            <a:spLocks noGrp="1"/>
          </p:cNvSpPr>
          <p:nvPr>
            <p:ph type="sldNum" sz="quarter" idx="12"/>
          </p:nvPr>
        </p:nvSpPr>
        <p:spPr/>
        <p:txBody>
          <a:bodyPr/>
          <a:lstStyle/>
          <a:p>
            <a:fld id="{2ECBF855-0A9E-402E-9E62-163ADEC8AC5E}" type="slidenum">
              <a:rPr lang="en-IN" smtClean="0"/>
              <a:t>27</a:t>
            </a:fld>
            <a:endParaRPr lang="en-IN"/>
          </a:p>
        </p:txBody>
      </p:sp>
    </p:spTree>
    <p:extLst>
      <p:ext uri="{BB962C8B-B14F-4D97-AF65-F5344CB8AC3E}">
        <p14:creationId xmlns:p14="http://schemas.microsoft.com/office/powerpoint/2010/main" val="239341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36D4-D684-B695-F39D-29D66123CEE0}"/>
              </a:ext>
            </a:extLst>
          </p:cNvPr>
          <p:cNvSpPr>
            <a:spLocks noGrp="1"/>
          </p:cNvSpPr>
          <p:nvPr>
            <p:ph type="title"/>
          </p:nvPr>
        </p:nvSpPr>
        <p:spPr/>
        <p:txBody>
          <a:bodyPr/>
          <a:lstStyle/>
          <a:p>
            <a:r>
              <a:rPr lang="en-US" b="1" dirty="0"/>
              <a:t>Features implemented -</a:t>
            </a:r>
            <a:endParaRPr lang="en-IN" b="1" dirty="0"/>
          </a:p>
        </p:txBody>
      </p:sp>
      <p:sp>
        <p:nvSpPr>
          <p:cNvPr id="3" name="Content Placeholder 2">
            <a:extLst>
              <a:ext uri="{FF2B5EF4-FFF2-40B4-BE49-F238E27FC236}">
                <a16:creationId xmlns:a16="http://schemas.microsoft.com/office/drawing/2014/main" id="{A37132D7-04E0-4843-06C7-BA3426236B2E}"/>
              </a:ext>
            </a:extLst>
          </p:cNvPr>
          <p:cNvSpPr>
            <a:spLocks noGrp="1"/>
          </p:cNvSpPr>
          <p:nvPr>
            <p:ph idx="1"/>
          </p:nvPr>
        </p:nvSpPr>
        <p:spPr/>
        <p:txBody>
          <a:bodyPr>
            <a:normAutofit fontScale="77500" lnSpcReduction="20000"/>
          </a:bodyPr>
          <a:lstStyle/>
          <a:p>
            <a:r>
              <a:rPr lang="en-US" dirty="0"/>
              <a:t>Font style customization</a:t>
            </a:r>
          </a:p>
          <a:p>
            <a:r>
              <a:rPr lang="en-US" dirty="0"/>
              <a:t>Proper grammar and spelling, maintaining language sanctity</a:t>
            </a:r>
          </a:p>
          <a:p>
            <a:r>
              <a:rPr lang="en-US" dirty="0"/>
              <a:t>Various video formats supported</a:t>
            </a:r>
          </a:p>
          <a:p>
            <a:r>
              <a:rPr lang="en-US" dirty="0"/>
              <a:t>Multiple input output language support</a:t>
            </a:r>
          </a:p>
          <a:p>
            <a:r>
              <a:rPr lang="en-US" dirty="0"/>
              <a:t>Default subtitle position to bottom center</a:t>
            </a:r>
          </a:p>
          <a:p>
            <a:r>
              <a:rPr lang="en-US" dirty="0"/>
              <a:t>Repositioning of subtitles to avoid overlay any text on video</a:t>
            </a:r>
          </a:p>
          <a:p>
            <a:r>
              <a:rPr lang="en-US" dirty="0"/>
              <a:t>Speaker </a:t>
            </a:r>
            <a:r>
              <a:rPr lang="en-US" dirty="0" err="1"/>
              <a:t>diarization</a:t>
            </a:r>
            <a:r>
              <a:rPr lang="en-US" dirty="0"/>
              <a:t> denoting change of speaker with double hyphens at the beginning of the dialogue of the changed speaker,</a:t>
            </a:r>
          </a:p>
          <a:p>
            <a:r>
              <a:rPr lang="en-US" dirty="0"/>
              <a:t>No sync drift between the dialogue time segments in video and cue time segments in the subtitles</a:t>
            </a:r>
          </a:p>
          <a:p>
            <a:endParaRPr lang="en-IN" dirty="0"/>
          </a:p>
        </p:txBody>
      </p:sp>
      <p:sp>
        <p:nvSpPr>
          <p:cNvPr id="4" name="Slide Number Placeholder 3">
            <a:extLst>
              <a:ext uri="{FF2B5EF4-FFF2-40B4-BE49-F238E27FC236}">
                <a16:creationId xmlns:a16="http://schemas.microsoft.com/office/drawing/2014/main" id="{9B527E4C-E467-39C2-210F-16809C94A94E}"/>
              </a:ext>
            </a:extLst>
          </p:cNvPr>
          <p:cNvSpPr>
            <a:spLocks noGrp="1"/>
          </p:cNvSpPr>
          <p:nvPr>
            <p:ph type="sldNum" sz="quarter" idx="12"/>
          </p:nvPr>
        </p:nvSpPr>
        <p:spPr/>
        <p:txBody>
          <a:bodyPr/>
          <a:lstStyle/>
          <a:p>
            <a:fld id="{2ECBF855-0A9E-402E-9E62-163ADEC8AC5E}" type="slidenum">
              <a:rPr lang="en-IN" smtClean="0"/>
              <a:t>3</a:t>
            </a:fld>
            <a:endParaRPr lang="en-IN"/>
          </a:p>
        </p:txBody>
      </p:sp>
    </p:spTree>
    <p:extLst>
      <p:ext uri="{BB962C8B-B14F-4D97-AF65-F5344CB8AC3E}">
        <p14:creationId xmlns:p14="http://schemas.microsoft.com/office/powerpoint/2010/main" val="3991847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09D380-B3AE-6739-E437-BFDFABB18C7E}"/>
              </a:ext>
            </a:extLst>
          </p:cNvPr>
          <p:cNvSpPr>
            <a:spLocks noGrp="1"/>
          </p:cNvSpPr>
          <p:nvPr>
            <p:ph type="sldNum" sz="quarter" idx="12"/>
          </p:nvPr>
        </p:nvSpPr>
        <p:spPr/>
        <p:txBody>
          <a:bodyPr/>
          <a:lstStyle/>
          <a:p>
            <a:fld id="{2ECBF855-0A9E-402E-9E62-163ADEC8AC5E}" type="slidenum">
              <a:rPr lang="en-IN" smtClean="0"/>
              <a:t>4</a:t>
            </a:fld>
            <a:endParaRPr lang="en-IN"/>
          </a:p>
        </p:txBody>
      </p:sp>
      <p:sp>
        <p:nvSpPr>
          <p:cNvPr id="3" name="Content Placeholder 2">
            <a:extLst>
              <a:ext uri="{FF2B5EF4-FFF2-40B4-BE49-F238E27FC236}">
                <a16:creationId xmlns:a16="http://schemas.microsoft.com/office/drawing/2014/main" id="{7978255B-4446-A7CB-B47B-BAEBE60BFE5E}"/>
              </a:ext>
            </a:extLst>
          </p:cNvPr>
          <p:cNvSpPr txBox="1">
            <a:spLocks/>
          </p:cNvSpPr>
          <p:nvPr/>
        </p:nvSpPr>
        <p:spPr>
          <a:xfrm>
            <a:off x="881216" y="1878781"/>
            <a:ext cx="10429568" cy="3362632"/>
          </a:xfrm>
          <a:prstGeom prst="rect">
            <a:avLst/>
          </a:prstGeom>
        </p:spPr>
        <p:txBody>
          <a:bodyPr anchor="ctr">
            <a:normAutofit fontScale="925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Wingdings" panose="05000000000000000000" pitchFamily="2" charset="2"/>
              <a:buChar char="ü"/>
            </a:pPr>
            <a:r>
              <a:rPr lang="en-US" dirty="0"/>
              <a:t>There is a feature requirement to have font style consistency across all popular media players. VTT and SRT files which are widely used have shortcomings that their styles get overridden by some popularly used media players, e.g., VLC media player. </a:t>
            </a:r>
          </a:p>
          <a:p>
            <a:pPr>
              <a:buFont typeface="Wingdings" panose="05000000000000000000" pitchFamily="2" charset="2"/>
              <a:buChar char="ü"/>
            </a:pPr>
            <a:r>
              <a:rPr lang="en-US" dirty="0"/>
              <a:t>An advanced subtitle file format – Advanced </a:t>
            </a:r>
            <a:r>
              <a:rPr lang="en-US" dirty="0" err="1"/>
              <a:t>SubStation</a:t>
            </a:r>
            <a:r>
              <a:rPr lang="en-US" dirty="0"/>
              <a:t> Alpha (.ASS) can override all popularly used media players’ default styles with its customizable styles.</a:t>
            </a:r>
          </a:p>
          <a:p>
            <a:pPr>
              <a:buFont typeface="Wingdings" panose="05000000000000000000" pitchFamily="2" charset="2"/>
              <a:buChar char="ü"/>
            </a:pPr>
            <a:r>
              <a:rPr lang="en-US" dirty="0"/>
              <a:t>This solution generates .ass subtitle file to leverage to its advanced capabilities.</a:t>
            </a:r>
          </a:p>
          <a:p>
            <a:pPr>
              <a:buFont typeface="Wingdings" panose="05000000000000000000" pitchFamily="2" charset="2"/>
              <a:buChar char="ü"/>
            </a:pPr>
            <a:r>
              <a:rPr lang="en-US" dirty="0"/>
              <a:t>ASS files can be converted to VTT and SRT if there is a need. This feature is not implemented in the current MVP.</a:t>
            </a:r>
          </a:p>
          <a:p>
            <a:pPr>
              <a:buFont typeface="Wingdings" panose="05000000000000000000" pitchFamily="2" charset="2"/>
              <a:buChar char="ü"/>
            </a:pPr>
            <a:endParaRPr lang="en-IN" dirty="0"/>
          </a:p>
        </p:txBody>
      </p:sp>
      <p:sp>
        <p:nvSpPr>
          <p:cNvPr id="4" name="Title 1">
            <a:extLst>
              <a:ext uri="{FF2B5EF4-FFF2-40B4-BE49-F238E27FC236}">
                <a16:creationId xmlns:a16="http://schemas.microsoft.com/office/drawing/2014/main" id="{AF0E8B47-EBC8-ECFD-C8C2-CBE3D01AF115}"/>
              </a:ext>
            </a:extLst>
          </p:cNvPr>
          <p:cNvSpPr txBox="1">
            <a:spLocks/>
          </p:cNvSpPr>
          <p:nvPr/>
        </p:nvSpPr>
        <p:spPr>
          <a:xfrm>
            <a:off x="1295402" y="973394"/>
            <a:ext cx="9601196" cy="771831"/>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Improvement over conventional subtitle file format - </a:t>
            </a:r>
            <a:endParaRPr lang="en-IN" sz="3200" b="1" dirty="0"/>
          </a:p>
        </p:txBody>
      </p:sp>
    </p:spTree>
    <p:extLst>
      <p:ext uri="{BB962C8B-B14F-4D97-AF65-F5344CB8AC3E}">
        <p14:creationId xmlns:p14="http://schemas.microsoft.com/office/powerpoint/2010/main" val="320092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023B7-07A7-16B9-A880-5F9BBD144AD7}"/>
              </a:ext>
            </a:extLst>
          </p:cNvPr>
          <p:cNvSpPr>
            <a:spLocks noGrp="1"/>
          </p:cNvSpPr>
          <p:nvPr>
            <p:ph type="title"/>
          </p:nvPr>
        </p:nvSpPr>
        <p:spPr/>
        <p:txBody>
          <a:bodyPr/>
          <a:lstStyle/>
          <a:p>
            <a:r>
              <a:rPr lang="en-US" b="1" dirty="0"/>
              <a:t>Tech Stack -</a:t>
            </a:r>
            <a:endParaRPr lang="en-IN" b="1" dirty="0"/>
          </a:p>
        </p:txBody>
      </p:sp>
      <p:sp>
        <p:nvSpPr>
          <p:cNvPr id="3" name="Content Placeholder 2">
            <a:extLst>
              <a:ext uri="{FF2B5EF4-FFF2-40B4-BE49-F238E27FC236}">
                <a16:creationId xmlns:a16="http://schemas.microsoft.com/office/drawing/2014/main" id="{B3989DE0-64C2-0DD4-FFBE-1DDB27CCC09D}"/>
              </a:ext>
            </a:extLst>
          </p:cNvPr>
          <p:cNvSpPr>
            <a:spLocks noGrp="1"/>
          </p:cNvSpPr>
          <p:nvPr>
            <p:ph idx="1"/>
          </p:nvPr>
        </p:nvSpPr>
        <p:spPr>
          <a:xfrm>
            <a:off x="1295401" y="2674919"/>
            <a:ext cx="9601196" cy="3318936"/>
          </a:xfrm>
        </p:spPr>
        <p:txBody>
          <a:bodyPr/>
          <a:lstStyle/>
          <a:p>
            <a:r>
              <a:rPr lang="en-US" dirty="0"/>
              <a:t>Backend - Python, </a:t>
            </a:r>
            <a:r>
              <a:rPr lang="en-US" dirty="0" err="1"/>
              <a:t>FFMpeg</a:t>
            </a:r>
            <a:r>
              <a:rPr lang="en-US" dirty="0"/>
              <a:t> library, AWS AI/ML services - AWS Transcribe, AWS Translate and AWS </a:t>
            </a:r>
            <a:r>
              <a:rPr lang="en-US" dirty="0" err="1"/>
              <a:t>Rekognition</a:t>
            </a:r>
            <a:r>
              <a:rPr lang="en-US" dirty="0"/>
              <a:t>. </a:t>
            </a:r>
            <a:r>
              <a:rPr lang="en-US" dirty="0" err="1"/>
              <a:t>Openai</a:t>
            </a:r>
            <a:r>
              <a:rPr lang="en-US" dirty="0"/>
              <a:t>-whisper has been used as a fallback option to generate subtitle if due to some reason AWS services are unavailable. But limited features have been implemented with whisper.</a:t>
            </a:r>
          </a:p>
          <a:p>
            <a:r>
              <a:rPr lang="en-US" dirty="0"/>
              <a:t>Frontend - HTML, CSS, JavaScript.</a:t>
            </a:r>
          </a:p>
        </p:txBody>
      </p:sp>
      <p:sp>
        <p:nvSpPr>
          <p:cNvPr id="4" name="Slide Number Placeholder 3">
            <a:extLst>
              <a:ext uri="{FF2B5EF4-FFF2-40B4-BE49-F238E27FC236}">
                <a16:creationId xmlns:a16="http://schemas.microsoft.com/office/drawing/2014/main" id="{95770940-A277-F87F-41C6-54F9133A6E2D}"/>
              </a:ext>
            </a:extLst>
          </p:cNvPr>
          <p:cNvSpPr>
            <a:spLocks noGrp="1"/>
          </p:cNvSpPr>
          <p:nvPr>
            <p:ph type="sldNum" sz="quarter" idx="12"/>
          </p:nvPr>
        </p:nvSpPr>
        <p:spPr/>
        <p:txBody>
          <a:bodyPr/>
          <a:lstStyle/>
          <a:p>
            <a:fld id="{2ECBF855-0A9E-402E-9E62-163ADEC8AC5E}" type="slidenum">
              <a:rPr lang="en-IN" smtClean="0"/>
              <a:t>5</a:t>
            </a:fld>
            <a:endParaRPr lang="en-IN"/>
          </a:p>
        </p:txBody>
      </p:sp>
    </p:spTree>
    <p:extLst>
      <p:ext uri="{BB962C8B-B14F-4D97-AF65-F5344CB8AC3E}">
        <p14:creationId xmlns:p14="http://schemas.microsoft.com/office/powerpoint/2010/main" val="418930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02147-4FEC-AA04-3570-C8423E30AB3A}"/>
              </a:ext>
            </a:extLst>
          </p:cNvPr>
          <p:cNvPicPr>
            <a:picLocks noChangeAspect="1"/>
          </p:cNvPicPr>
          <p:nvPr/>
        </p:nvPicPr>
        <p:blipFill>
          <a:blip r:embed="rId2"/>
          <a:stretch>
            <a:fillRect/>
          </a:stretch>
        </p:blipFill>
        <p:spPr>
          <a:xfrm>
            <a:off x="1485899" y="1453495"/>
            <a:ext cx="8975137" cy="4562842"/>
          </a:xfrm>
          <a:prstGeom prst="rect">
            <a:avLst/>
          </a:prstGeom>
        </p:spPr>
      </p:pic>
      <p:sp>
        <p:nvSpPr>
          <p:cNvPr id="6" name="TextBox 5">
            <a:extLst>
              <a:ext uri="{FF2B5EF4-FFF2-40B4-BE49-F238E27FC236}">
                <a16:creationId xmlns:a16="http://schemas.microsoft.com/office/drawing/2014/main" id="{36CBCE3D-7CB0-222E-A911-ECFEF8162DDB}"/>
              </a:ext>
            </a:extLst>
          </p:cNvPr>
          <p:cNvSpPr txBox="1"/>
          <p:nvPr/>
        </p:nvSpPr>
        <p:spPr>
          <a:xfrm>
            <a:off x="1485898" y="841663"/>
            <a:ext cx="8975137" cy="369332"/>
          </a:xfrm>
          <a:prstGeom prst="rect">
            <a:avLst/>
          </a:prstGeom>
          <a:noFill/>
        </p:spPr>
        <p:txBody>
          <a:bodyPr wrap="square" rtlCol="0">
            <a:spAutoFit/>
          </a:bodyPr>
          <a:lstStyle/>
          <a:p>
            <a:r>
              <a:rPr lang="en-IN" b="1" dirty="0"/>
              <a:t>Home Page</a:t>
            </a:r>
          </a:p>
        </p:txBody>
      </p:sp>
      <p:sp>
        <p:nvSpPr>
          <p:cNvPr id="2" name="Slide Number Placeholder 1">
            <a:extLst>
              <a:ext uri="{FF2B5EF4-FFF2-40B4-BE49-F238E27FC236}">
                <a16:creationId xmlns:a16="http://schemas.microsoft.com/office/drawing/2014/main" id="{77DC971F-7DF1-62F7-7D13-A48B3D6999B5}"/>
              </a:ext>
            </a:extLst>
          </p:cNvPr>
          <p:cNvSpPr>
            <a:spLocks noGrp="1"/>
          </p:cNvSpPr>
          <p:nvPr>
            <p:ph type="sldNum" sz="quarter" idx="12"/>
          </p:nvPr>
        </p:nvSpPr>
        <p:spPr/>
        <p:txBody>
          <a:bodyPr/>
          <a:lstStyle/>
          <a:p>
            <a:fld id="{2ECBF855-0A9E-402E-9E62-163ADEC8AC5E}" type="slidenum">
              <a:rPr lang="en-IN" smtClean="0"/>
              <a:t>6</a:t>
            </a:fld>
            <a:endParaRPr lang="en-IN"/>
          </a:p>
        </p:txBody>
      </p:sp>
    </p:spTree>
    <p:extLst>
      <p:ext uri="{BB962C8B-B14F-4D97-AF65-F5344CB8AC3E}">
        <p14:creationId xmlns:p14="http://schemas.microsoft.com/office/powerpoint/2010/main" val="1587802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F00FA-0BB4-AF49-2F5D-600123EECC2C}"/>
              </a:ext>
            </a:extLst>
          </p:cNvPr>
          <p:cNvPicPr>
            <a:picLocks noChangeAspect="1"/>
          </p:cNvPicPr>
          <p:nvPr/>
        </p:nvPicPr>
        <p:blipFill>
          <a:blip r:embed="rId2"/>
          <a:stretch>
            <a:fillRect/>
          </a:stretch>
        </p:blipFill>
        <p:spPr>
          <a:xfrm>
            <a:off x="2517057" y="1659118"/>
            <a:ext cx="6468399" cy="2153251"/>
          </a:xfrm>
          <a:prstGeom prst="rect">
            <a:avLst/>
          </a:prstGeom>
        </p:spPr>
      </p:pic>
      <p:sp>
        <p:nvSpPr>
          <p:cNvPr id="4" name="TextBox 3">
            <a:extLst>
              <a:ext uri="{FF2B5EF4-FFF2-40B4-BE49-F238E27FC236}">
                <a16:creationId xmlns:a16="http://schemas.microsoft.com/office/drawing/2014/main" id="{56A27F5C-D4AE-73B3-401D-2812174A7AFD}"/>
              </a:ext>
            </a:extLst>
          </p:cNvPr>
          <p:cNvSpPr txBox="1"/>
          <p:nvPr/>
        </p:nvSpPr>
        <p:spPr>
          <a:xfrm>
            <a:off x="1307690" y="963561"/>
            <a:ext cx="9436512" cy="369332"/>
          </a:xfrm>
          <a:prstGeom prst="rect">
            <a:avLst/>
          </a:prstGeom>
          <a:noFill/>
        </p:spPr>
        <p:txBody>
          <a:bodyPr wrap="square" rtlCol="0">
            <a:spAutoFit/>
          </a:bodyPr>
          <a:lstStyle/>
          <a:p>
            <a:r>
              <a:rPr lang="en-IN" dirty="0"/>
              <a:t>Video File Uploaded – </a:t>
            </a:r>
            <a:r>
              <a:rPr lang="en-IN" b="1" dirty="0"/>
              <a:t>A range of video file formats </a:t>
            </a:r>
            <a:r>
              <a:rPr lang="en-IN" dirty="0"/>
              <a:t>is supported, e.g., mp4, mov, </a:t>
            </a:r>
            <a:r>
              <a:rPr lang="en-IN" dirty="0" err="1"/>
              <a:t>avi</a:t>
            </a:r>
            <a:r>
              <a:rPr lang="en-IN" dirty="0"/>
              <a:t>, </a:t>
            </a:r>
            <a:r>
              <a:rPr lang="en-IN" dirty="0" err="1"/>
              <a:t>wmv</a:t>
            </a:r>
            <a:r>
              <a:rPr lang="en-IN" dirty="0"/>
              <a:t>, </a:t>
            </a:r>
            <a:r>
              <a:rPr lang="en-IN" dirty="0" err="1"/>
              <a:t>mkv</a:t>
            </a:r>
            <a:r>
              <a:rPr lang="en-IN" dirty="0"/>
              <a:t>.</a:t>
            </a:r>
          </a:p>
        </p:txBody>
      </p:sp>
      <p:pic>
        <p:nvPicPr>
          <p:cNvPr id="6" name="Picture 5">
            <a:extLst>
              <a:ext uri="{FF2B5EF4-FFF2-40B4-BE49-F238E27FC236}">
                <a16:creationId xmlns:a16="http://schemas.microsoft.com/office/drawing/2014/main" id="{2B089890-FBDD-2030-496D-A0CED11E6CC7}"/>
              </a:ext>
            </a:extLst>
          </p:cNvPr>
          <p:cNvPicPr>
            <a:picLocks noChangeAspect="1"/>
          </p:cNvPicPr>
          <p:nvPr/>
        </p:nvPicPr>
        <p:blipFill>
          <a:blip r:embed="rId3"/>
          <a:stretch>
            <a:fillRect/>
          </a:stretch>
        </p:blipFill>
        <p:spPr>
          <a:xfrm>
            <a:off x="2517057" y="4121271"/>
            <a:ext cx="6468399" cy="2059101"/>
          </a:xfrm>
          <a:prstGeom prst="rect">
            <a:avLst/>
          </a:prstGeom>
        </p:spPr>
      </p:pic>
      <p:sp>
        <p:nvSpPr>
          <p:cNvPr id="2" name="Slide Number Placeholder 1">
            <a:extLst>
              <a:ext uri="{FF2B5EF4-FFF2-40B4-BE49-F238E27FC236}">
                <a16:creationId xmlns:a16="http://schemas.microsoft.com/office/drawing/2014/main" id="{FB6EF938-4FF6-03A1-89E0-DD726E6A9333}"/>
              </a:ext>
            </a:extLst>
          </p:cNvPr>
          <p:cNvSpPr>
            <a:spLocks noGrp="1"/>
          </p:cNvSpPr>
          <p:nvPr>
            <p:ph type="sldNum" sz="quarter" idx="12"/>
          </p:nvPr>
        </p:nvSpPr>
        <p:spPr/>
        <p:txBody>
          <a:bodyPr/>
          <a:lstStyle/>
          <a:p>
            <a:fld id="{2ECBF855-0A9E-402E-9E62-163ADEC8AC5E}" type="slidenum">
              <a:rPr lang="en-IN" smtClean="0"/>
              <a:t>7</a:t>
            </a:fld>
            <a:endParaRPr lang="en-IN"/>
          </a:p>
        </p:txBody>
      </p:sp>
    </p:spTree>
    <p:extLst>
      <p:ext uri="{BB962C8B-B14F-4D97-AF65-F5344CB8AC3E}">
        <p14:creationId xmlns:p14="http://schemas.microsoft.com/office/powerpoint/2010/main" val="296842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94C44-08B6-6A35-553C-0B146E2A0002}"/>
              </a:ext>
            </a:extLst>
          </p:cNvPr>
          <p:cNvPicPr>
            <a:picLocks noChangeAspect="1"/>
          </p:cNvPicPr>
          <p:nvPr/>
        </p:nvPicPr>
        <p:blipFill>
          <a:blip r:embed="rId2"/>
          <a:stretch>
            <a:fillRect/>
          </a:stretch>
        </p:blipFill>
        <p:spPr>
          <a:xfrm>
            <a:off x="3872681" y="966307"/>
            <a:ext cx="4709652" cy="5339285"/>
          </a:xfrm>
          <a:prstGeom prst="rect">
            <a:avLst/>
          </a:prstGeom>
        </p:spPr>
      </p:pic>
      <p:sp>
        <p:nvSpPr>
          <p:cNvPr id="4" name="TextBox 3">
            <a:extLst>
              <a:ext uri="{FF2B5EF4-FFF2-40B4-BE49-F238E27FC236}">
                <a16:creationId xmlns:a16="http://schemas.microsoft.com/office/drawing/2014/main" id="{192C51E5-2F0C-0FC5-80A5-79002203B390}"/>
              </a:ext>
            </a:extLst>
          </p:cNvPr>
          <p:cNvSpPr txBox="1"/>
          <p:nvPr/>
        </p:nvSpPr>
        <p:spPr>
          <a:xfrm>
            <a:off x="4129548" y="596975"/>
            <a:ext cx="4796913" cy="369332"/>
          </a:xfrm>
          <a:prstGeom prst="rect">
            <a:avLst/>
          </a:prstGeom>
          <a:noFill/>
        </p:spPr>
        <p:txBody>
          <a:bodyPr wrap="square" rtlCol="0">
            <a:spAutoFit/>
          </a:bodyPr>
          <a:lstStyle/>
          <a:p>
            <a:r>
              <a:rPr lang="en-IN" dirty="0"/>
              <a:t>Subtitle Generation Customization Options</a:t>
            </a:r>
          </a:p>
        </p:txBody>
      </p:sp>
      <p:sp>
        <p:nvSpPr>
          <p:cNvPr id="2" name="Slide Number Placeholder 1">
            <a:extLst>
              <a:ext uri="{FF2B5EF4-FFF2-40B4-BE49-F238E27FC236}">
                <a16:creationId xmlns:a16="http://schemas.microsoft.com/office/drawing/2014/main" id="{A5B30B4C-20BD-1D98-0774-A866BE2F3C11}"/>
              </a:ext>
            </a:extLst>
          </p:cNvPr>
          <p:cNvSpPr>
            <a:spLocks noGrp="1"/>
          </p:cNvSpPr>
          <p:nvPr>
            <p:ph type="sldNum" sz="quarter" idx="12"/>
          </p:nvPr>
        </p:nvSpPr>
        <p:spPr/>
        <p:txBody>
          <a:bodyPr/>
          <a:lstStyle/>
          <a:p>
            <a:fld id="{2ECBF855-0A9E-402E-9E62-163ADEC8AC5E}" type="slidenum">
              <a:rPr lang="en-IN" smtClean="0"/>
              <a:t>8</a:t>
            </a:fld>
            <a:endParaRPr lang="en-IN"/>
          </a:p>
        </p:txBody>
      </p:sp>
    </p:spTree>
    <p:extLst>
      <p:ext uri="{BB962C8B-B14F-4D97-AF65-F5344CB8AC3E}">
        <p14:creationId xmlns:p14="http://schemas.microsoft.com/office/powerpoint/2010/main" val="1289501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BFB77-A2F3-07B8-89D1-0706828451BE}"/>
              </a:ext>
            </a:extLst>
          </p:cNvPr>
          <p:cNvPicPr>
            <a:picLocks noChangeAspect="1"/>
          </p:cNvPicPr>
          <p:nvPr/>
        </p:nvPicPr>
        <p:blipFill>
          <a:blip r:embed="rId2"/>
          <a:stretch>
            <a:fillRect/>
          </a:stretch>
        </p:blipFill>
        <p:spPr>
          <a:xfrm>
            <a:off x="1199533" y="1558298"/>
            <a:ext cx="9536167" cy="4393140"/>
          </a:xfrm>
          <a:prstGeom prst="rect">
            <a:avLst/>
          </a:prstGeom>
        </p:spPr>
      </p:pic>
      <p:sp>
        <p:nvSpPr>
          <p:cNvPr id="4" name="TextBox 3">
            <a:extLst>
              <a:ext uri="{FF2B5EF4-FFF2-40B4-BE49-F238E27FC236}">
                <a16:creationId xmlns:a16="http://schemas.microsoft.com/office/drawing/2014/main" id="{3B664E3F-81C1-09E8-680F-BECC443611F1}"/>
              </a:ext>
            </a:extLst>
          </p:cNvPr>
          <p:cNvSpPr txBox="1"/>
          <p:nvPr/>
        </p:nvSpPr>
        <p:spPr>
          <a:xfrm>
            <a:off x="1199533" y="721896"/>
            <a:ext cx="10215716" cy="369332"/>
          </a:xfrm>
          <a:prstGeom prst="rect">
            <a:avLst/>
          </a:prstGeom>
          <a:noFill/>
        </p:spPr>
        <p:txBody>
          <a:bodyPr wrap="square" rtlCol="0">
            <a:spAutoFit/>
          </a:bodyPr>
          <a:lstStyle/>
          <a:p>
            <a:r>
              <a:rPr lang="en-IN" dirty="0"/>
              <a:t>Both </a:t>
            </a:r>
            <a:r>
              <a:rPr lang="en-IN" b="1" dirty="0"/>
              <a:t>automatic detection and selection of specific language for input video </a:t>
            </a:r>
            <a:r>
              <a:rPr lang="en-IN" dirty="0"/>
              <a:t>language can be done </a:t>
            </a:r>
          </a:p>
        </p:txBody>
      </p:sp>
      <p:sp>
        <p:nvSpPr>
          <p:cNvPr id="2" name="Slide Number Placeholder 1">
            <a:extLst>
              <a:ext uri="{FF2B5EF4-FFF2-40B4-BE49-F238E27FC236}">
                <a16:creationId xmlns:a16="http://schemas.microsoft.com/office/drawing/2014/main" id="{5A0645B1-10D7-117A-6315-7E050461C4C1}"/>
              </a:ext>
            </a:extLst>
          </p:cNvPr>
          <p:cNvSpPr>
            <a:spLocks noGrp="1"/>
          </p:cNvSpPr>
          <p:nvPr>
            <p:ph type="sldNum" sz="quarter" idx="12"/>
          </p:nvPr>
        </p:nvSpPr>
        <p:spPr/>
        <p:txBody>
          <a:bodyPr/>
          <a:lstStyle/>
          <a:p>
            <a:fld id="{2ECBF855-0A9E-402E-9E62-163ADEC8AC5E}" type="slidenum">
              <a:rPr lang="en-IN" smtClean="0"/>
              <a:t>9</a:t>
            </a:fld>
            <a:endParaRPr lang="en-IN"/>
          </a:p>
        </p:txBody>
      </p:sp>
    </p:spTree>
    <p:extLst>
      <p:ext uri="{BB962C8B-B14F-4D97-AF65-F5344CB8AC3E}">
        <p14:creationId xmlns:p14="http://schemas.microsoft.com/office/powerpoint/2010/main" val="105448023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221</TotalTime>
  <Words>1057</Words>
  <Application>Microsoft Office PowerPoint</Application>
  <PresentationFormat>Widescreen</PresentationFormat>
  <Paragraphs>86</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Garamond</vt:lpstr>
      <vt:lpstr>Wingdings</vt:lpstr>
      <vt:lpstr>Organic</vt:lpstr>
      <vt:lpstr>Video Subtitle Generator</vt:lpstr>
      <vt:lpstr>The Challenge Statement -</vt:lpstr>
      <vt:lpstr>Features implemented -</vt:lpstr>
      <vt:lpstr>PowerPoint Presentation</vt:lpstr>
      <vt:lpstr>Tech Stack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Bibhash Roy</dc:creator>
  <cp:lastModifiedBy>Bibhash Roy</cp:lastModifiedBy>
  <cp:revision>59</cp:revision>
  <dcterms:created xsi:type="dcterms:W3CDTF">2025-06-06T15:57:41Z</dcterms:created>
  <dcterms:modified xsi:type="dcterms:W3CDTF">2025-06-11T12:25:46Z</dcterms:modified>
</cp:coreProperties>
</file>